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12"/>
  </p:notesMasterIdLst>
  <p:handoutMasterIdLst>
    <p:handoutMasterId r:id="rId13"/>
  </p:handoutMasterIdLst>
  <p:sldIdLst>
    <p:sldId id="326" r:id="rId2"/>
    <p:sldId id="565" r:id="rId3"/>
    <p:sldId id="536" r:id="rId4"/>
    <p:sldId id="559" r:id="rId5"/>
    <p:sldId id="551" r:id="rId6"/>
    <p:sldId id="566" r:id="rId7"/>
    <p:sldId id="567" r:id="rId8"/>
    <p:sldId id="258" r:id="rId9"/>
    <p:sldId id="327" r:id="rId10"/>
    <p:sldId id="423" r:id="rId11"/>
  </p:sldIdLst>
  <p:sldSz cx="12192000" cy="6858000"/>
  <p:notesSz cx="68199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E6CD"/>
    <a:srgbClr val="920000"/>
    <a:srgbClr val="F37021"/>
    <a:srgbClr val="FF6743"/>
    <a:srgbClr val="313C61"/>
    <a:srgbClr val="996600"/>
    <a:srgbClr val="FF5B5B"/>
    <a:srgbClr val="FFFF99"/>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382" autoAdjust="0"/>
  </p:normalViewPr>
  <p:slideViewPr>
    <p:cSldViewPr>
      <p:cViewPr varScale="1">
        <p:scale>
          <a:sx n="95" d="100"/>
          <a:sy n="95" d="100"/>
        </p:scale>
        <p:origin x="104" y="460"/>
      </p:cViewPr>
      <p:guideLst>
        <p:guide orient="horz" pos="2160"/>
        <p:guide pos="3840"/>
      </p:guideLst>
    </p:cSldViewPr>
  </p:slideViewPr>
  <p:outlineViewPr>
    <p:cViewPr>
      <p:scale>
        <a:sx n="33" d="100"/>
        <a:sy n="33" d="100"/>
      </p:scale>
      <p:origin x="0" y="-1771"/>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60" d="100"/>
          <a:sy n="60" d="100"/>
        </p:scale>
        <p:origin x="3269" y="62"/>
      </p:cViewPr>
      <p:guideLst>
        <p:guide orient="horz" pos="3128"/>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8626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1600" y="746125"/>
            <a:ext cx="6616700" cy="3722688"/>
          </a:xfrm>
          <a:prstGeom prst="rect">
            <a:avLst/>
          </a:prstGeom>
          <a:noFill/>
          <a:ln w="12700">
            <a:solidFill>
              <a:prstClr val="black"/>
            </a:solidFill>
          </a:ln>
        </p:spPr>
        <p:txBody>
          <a:bodyPr vert="horz" lIns="95710" tIns="47855" rIns="95710" bIns="47855" rtlCol="0" anchor="ctr"/>
          <a:lstStyle/>
          <a:p>
            <a:endParaRPr lang="en-GB"/>
          </a:p>
        </p:txBody>
      </p:sp>
      <p:sp>
        <p:nvSpPr>
          <p:cNvPr id="5" name="Notes Placeholder 4"/>
          <p:cNvSpPr>
            <a:spLocks noGrp="1"/>
          </p:cNvSpPr>
          <p:nvPr>
            <p:ph type="body" sz="quarter" idx="3"/>
          </p:nvPr>
        </p:nvSpPr>
        <p:spPr>
          <a:xfrm>
            <a:off x="681990" y="4717415"/>
            <a:ext cx="5455920" cy="4469130"/>
          </a:xfrm>
          <a:prstGeom prst="rect">
            <a:avLst/>
          </a:prstGeom>
        </p:spPr>
        <p:txBody>
          <a:bodyPr vert="horz" lIns="95710" tIns="47855" rIns="95710" bIns="478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95196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6125"/>
            <a:ext cx="6616700"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486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2805226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83286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784149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345288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i="0" u="sng" strike="noStrike" baseline="0" dirty="0">
                <a:solidFill>
                  <a:schemeClr val="tx1">
                    <a:lumMod val="75000"/>
                    <a:lumOff val="25000"/>
                  </a:schemeClr>
                </a:solidFill>
                <a:latin typeface="AvenirNextLTPro-Regular"/>
              </a:rPr>
              <a:t>The next is the International Maritime solid bulk Cargo (IMSBC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1" i="0" u="sng" strike="noStrike" baseline="0" dirty="0">
              <a:solidFill>
                <a:schemeClr val="tx1">
                  <a:lumMod val="75000"/>
                  <a:lumOff val="25000"/>
                </a:schemeClr>
              </a:solidFill>
              <a:latin typeface="AvenirNextLT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i="0" u="none" strike="noStrike" baseline="0" dirty="0">
                <a:solidFill>
                  <a:schemeClr val="tx1">
                    <a:lumMod val="75000"/>
                    <a:lumOff val="25000"/>
                  </a:schemeClr>
                </a:solidFill>
                <a:latin typeface="AvenirNextLTPro-Regular"/>
              </a:rPr>
              <a:t>The IMSBC code is amended every two years, usually the odd number year. A key changes that came into force on the 1</a:t>
            </a:r>
            <a:r>
              <a:rPr lang="en-PH" sz="1200" b="1" i="0" u="none" strike="noStrike" baseline="30000" dirty="0">
                <a:solidFill>
                  <a:schemeClr val="tx1">
                    <a:lumMod val="75000"/>
                    <a:lumOff val="25000"/>
                  </a:schemeClr>
                </a:solidFill>
                <a:latin typeface="AvenirNextLTPro-Regular"/>
              </a:rPr>
              <a:t>st</a:t>
            </a:r>
            <a:r>
              <a:rPr lang="en-PH" sz="1200" b="1" i="0" u="none" strike="noStrike" baseline="0" dirty="0">
                <a:solidFill>
                  <a:schemeClr val="tx1">
                    <a:lumMod val="75000"/>
                    <a:lumOff val="25000"/>
                  </a:schemeClr>
                </a:solidFill>
                <a:latin typeface="AvenirNextLTPro-Regular"/>
              </a:rPr>
              <a:t>  January 2021 was communicated through MSC 462 (101)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1" i="0" u="none" strike="noStrike" baseline="0" dirty="0">
              <a:solidFill>
                <a:schemeClr val="tx1">
                  <a:lumMod val="75000"/>
                  <a:lumOff val="25000"/>
                </a:schemeClr>
              </a:solidFill>
              <a:latin typeface="AvenirNextLT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i="0" u="sng" strike="noStrike" baseline="0" dirty="0">
                <a:solidFill>
                  <a:schemeClr val="tx1">
                    <a:lumMod val="75000"/>
                    <a:lumOff val="25000"/>
                  </a:schemeClr>
                </a:solidFill>
                <a:latin typeface="AvenirNextLTPro-Regular"/>
              </a:rPr>
              <a:t>The main changes is in the Characteristics Table.</a:t>
            </a:r>
            <a:r>
              <a:rPr lang="fr-FR" dirty="0"/>
              <a:t> </a:t>
            </a:r>
            <a:r>
              <a:rPr lang="fr-FR" b="1" dirty="0"/>
              <a:t>MSC 101/24/Add.3 Annex 7, page 4</a:t>
            </a:r>
            <a:endParaRPr lang="en-PH" sz="1200" b="1" i="0" u="sng" strike="noStrike" baseline="0" dirty="0">
              <a:solidFill>
                <a:schemeClr val="tx1">
                  <a:lumMod val="75000"/>
                  <a:lumOff val="25000"/>
                </a:schemeClr>
              </a:solidFill>
              <a:latin typeface="AvenirNextLT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1" i="0" u="none" strike="noStrike" baseline="0" dirty="0">
              <a:solidFill>
                <a:schemeClr val="tx1">
                  <a:lumMod val="75000"/>
                  <a:lumOff val="25000"/>
                </a:schemeClr>
              </a:solidFill>
              <a:latin typeface="AvenirNextLT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i="0" u="none" strike="noStrike" baseline="0" dirty="0">
                <a:solidFill>
                  <a:schemeClr val="tx1">
                    <a:lumMod val="75000"/>
                    <a:lumOff val="25000"/>
                  </a:schemeClr>
                </a:solidFill>
                <a:latin typeface="AvenirNextLTPro-Regular"/>
              </a:rPr>
              <a:t>What the slide here is showing is the old characteristics table (Pre 2021) on the top and new version on the bottom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1" i="0" u="none" strike="noStrike" baseline="0" dirty="0">
              <a:solidFill>
                <a:schemeClr val="tx1">
                  <a:lumMod val="75000"/>
                  <a:lumOff val="25000"/>
                </a:schemeClr>
              </a:solidFill>
              <a:latin typeface="AvenirNextLTPro-Regula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PH" sz="1200" b="1" i="0" u="none" strike="noStrike" baseline="0" dirty="0">
                <a:solidFill>
                  <a:schemeClr val="tx1">
                    <a:lumMod val="75000"/>
                    <a:lumOff val="25000"/>
                  </a:schemeClr>
                </a:solidFill>
                <a:latin typeface="AvenirNextLTPro-Regular"/>
              </a:rPr>
              <a:t>IMSBC have included two extra columns</a:t>
            </a:r>
            <a:r>
              <a:rPr lang="en-PH" sz="1200" b="1" i="0" u="none" strike="noStrike" baseline="0">
                <a:solidFill>
                  <a:schemeClr val="tx1">
                    <a:lumMod val="75000"/>
                    <a:lumOff val="25000"/>
                  </a:schemeClr>
                </a:solidFill>
                <a:latin typeface="AvenirNextLTPro-Regular"/>
              </a:rPr>
              <a:t>: </a:t>
            </a:r>
            <a:r>
              <a:rPr lang="en-PH" sz="1200" b="1" i="0" u="sng" strike="noStrike" baseline="0">
                <a:solidFill>
                  <a:schemeClr val="tx1">
                    <a:lumMod val="75000"/>
                    <a:lumOff val="25000"/>
                  </a:schemeClr>
                </a:solidFill>
                <a:latin typeface="AvenirNextLTPro-Regular"/>
              </a:rPr>
              <a:t>(</a:t>
            </a:r>
            <a:r>
              <a:rPr lang="en-US" b="1" u="sng" dirty="0"/>
              <a:t>MSC.1/Circ.1453/Rev.1)</a:t>
            </a:r>
            <a:endParaRPr lang="en-PH" sz="1200" b="1" i="0" u="sng" strike="noStrike" baseline="0" dirty="0">
              <a:solidFill>
                <a:schemeClr val="tx1">
                  <a:lumMod val="75000"/>
                  <a:lumOff val="25000"/>
                </a:schemeClr>
              </a:solidFill>
              <a:latin typeface="AvenirNextLTPro-Regula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200" b="1" i="0" u="none" strike="noStrike" baseline="0" dirty="0">
                <a:solidFill>
                  <a:schemeClr val="tx1">
                    <a:lumMod val="75000"/>
                    <a:lumOff val="25000"/>
                  </a:schemeClr>
                </a:solidFill>
                <a:latin typeface="AvenirNextLTPro-Regular"/>
              </a:rPr>
              <a:t>Subsidiary Risk  - </a:t>
            </a:r>
            <a:r>
              <a:rPr lang="en-US" dirty="0"/>
              <a:t>This column should be used to specify the hazard(s) of the material relevant for sea transport, such as combustibility, toxicity, corrosivity, radiotoxicity, </a:t>
            </a:r>
            <a:r>
              <a:rPr lang="en-US" dirty="0" err="1"/>
              <a:t>hygroscopy</a:t>
            </a:r>
            <a:r>
              <a:rPr lang="en-US" dirty="0"/>
              <a:t>, liability to oxygen depletion, decomposition, self-heating, spontaneous ignition, liquefaction, emission of flammable and/or toxic gases or vapor's, reactivity with water, fuel oil or other organic materials. </a:t>
            </a:r>
            <a:endParaRPr lang="en-PH" sz="1200" b="1" i="0" u="none" strike="noStrike" baseline="0" dirty="0">
              <a:solidFill>
                <a:schemeClr val="tx1">
                  <a:lumMod val="75000"/>
                  <a:lumOff val="25000"/>
                </a:schemeClr>
              </a:solidFill>
              <a:latin typeface="AvenirNextLTPro-Regula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200" b="1" i="0" u="none" strike="noStrike" baseline="0" dirty="0">
                <a:solidFill>
                  <a:schemeClr val="tx1">
                    <a:lumMod val="75000"/>
                    <a:lumOff val="25000"/>
                  </a:schemeClr>
                </a:solidFill>
                <a:latin typeface="AvenirNextLTPro-Regular"/>
              </a:rPr>
              <a:t> Material Hazardous in Bulk. - </a:t>
            </a:r>
            <a:r>
              <a:rPr lang="en-US" dirty="0"/>
              <a:t>If the cargo class is MHB and the existing hazard corresponding to the cargo does not meet any of the hazards identified in section 9.2.3 of the IMSBC Code, the other hazard (OH) corresponding to that cargo should be described in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case of non-hazardous cargo, write "No special hazards". If the cargo is non-combustible or constitutes a low fire-risk, write "This cargo is non-combustible or has a low fire-risk".</a:t>
            </a:r>
            <a:endParaRPr lang="en-PH" sz="1200" b="1" i="0" u="none" strike="noStrike" baseline="0" dirty="0">
              <a:solidFill>
                <a:schemeClr val="tx1">
                  <a:lumMod val="75000"/>
                  <a:lumOff val="25000"/>
                </a:schemeClr>
              </a:solidFill>
              <a:latin typeface="AvenirNextLTPro-Regula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PH" sz="1200" b="1" i="0" u="none" strike="noStrike" baseline="0" dirty="0">
              <a:solidFill>
                <a:schemeClr val="tx1">
                  <a:lumMod val="75000"/>
                  <a:lumOff val="25000"/>
                </a:schemeClr>
              </a:solidFill>
              <a:latin typeface="AvenirNextLTPro-Regular"/>
            </a:endParaRPr>
          </a:p>
        </p:txBody>
      </p:sp>
    </p:spTree>
    <p:extLst>
      <p:ext uri="{BB962C8B-B14F-4D97-AF65-F5344CB8AC3E}">
        <p14:creationId xmlns:p14="http://schemas.microsoft.com/office/powerpoint/2010/main" val="150036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i="0" u="sng" strike="noStrike" baseline="0" dirty="0">
                <a:solidFill>
                  <a:schemeClr val="tx1">
                    <a:lumMod val="75000"/>
                    <a:lumOff val="25000"/>
                  </a:schemeClr>
                </a:solidFill>
                <a:latin typeface="AvenirNextLTPro-Regular"/>
              </a:rPr>
              <a:t>The next is the International Maritime solid bulk Cargo (IMSBC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1" i="0" u="sng" strike="noStrike" baseline="0" dirty="0">
              <a:solidFill>
                <a:schemeClr val="tx1">
                  <a:lumMod val="75000"/>
                  <a:lumOff val="25000"/>
                </a:schemeClr>
              </a:solidFill>
              <a:latin typeface="AvenirNextLT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i="0" u="none" strike="noStrike" baseline="0" dirty="0">
                <a:solidFill>
                  <a:schemeClr val="tx1">
                    <a:lumMod val="75000"/>
                    <a:lumOff val="25000"/>
                  </a:schemeClr>
                </a:solidFill>
                <a:latin typeface="AvenirNextLTPro-Regular"/>
              </a:rPr>
              <a:t>Another change is for the  Bauxite cargo</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0" i="0" u="none" strike="noStrike" baseline="0" dirty="0">
                <a:solidFill>
                  <a:schemeClr val="tx1">
                    <a:lumMod val="75000"/>
                    <a:lumOff val="25000"/>
                  </a:schemeClr>
                </a:solidFill>
                <a:latin typeface="AvenirNextLTPro-Regular"/>
              </a:rPr>
              <a:t>This kind of cargo was being carried by Bulk Jupiter when it sank last 2015. </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0" i="0" u="none" strike="noStrike" baseline="0" dirty="0">
                <a:solidFill>
                  <a:schemeClr val="tx1">
                    <a:lumMod val="75000"/>
                    <a:lumOff val="25000"/>
                  </a:schemeClr>
                </a:solidFill>
                <a:latin typeface="AvenirNextLTPro-Regular"/>
              </a:rPr>
              <a:t>Now, the changes for this cargo is that they split this into two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0" i="0" u="none" strike="noStrike" baseline="0" dirty="0">
              <a:solidFill>
                <a:schemeClr val="tx1">
                  <a:lumMod val="75000"/>
                  <a:lumOff val="25000"/>
                </a:schemeClr>
              </a:solidFill>
              <a:latin typeface="AvenirNextLTPro-Regula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200" b="1" i="0" u="none" strike="noStrike" baseline="0" dirty="0">
                <a:solidFill>
                  <a:schemeClr val="tx1">
                    <a:lumMod val="75000"/>
                    <a:lumOff val="25000"/>
                  </a:schemeClr>
                </a:solidFill>
                <a:latin typeface="AvenirNextLTPro-Regular"/>
              </a:rPr>
              <a:t>Group A –</a:t>
            </a:r>
            <a:r>
              <a:rPr lang="en-PH" sz="1200" b="0" i="0" u="none" strike="noStrike" baseline="0" dirty="0">
                <a:solidFill>
                  <a:schemeClr val="tx1">
                    <a:lumMod val="75000"/>
                    <a:lumOff val="25000"/>
                  </a:schemeClr>
                </a:solidFill>
                <a:latin typeface="AvenirNextLTPro-Regular"/>
              </a:rPr>
              <a:t> A fine Bauxite which tends to liquefy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1200" b="1" i="0" u="none" strike="noStrike" baseline="0" dirty="0">
                <a:solidFill>
                  <a:schemeClr val="tx1">
                    <a:lumMod val="75000"/>
                    <a:lumOff val="25000"/>
                  </a:schemeClr>
                </a:solidFill>
                <a:latin typeface="AvenirNextLTPro-Regular"/>
              </a:rPr>
              <a:t>Group C</a:t>
            </a:r>
            <a:r>
              <a:rPr lang="en-PH" sz="1200" b="0" i="0" u="none" strike="noStrike" baseline="0" dirty="0">
                <a:solidFill>
                  <a:schemeClr val="tx1">
                    <a:lumMod val="75000"/>
                    <a:lumOff val="25000"/>
                  </a:schemeClr>
                </a:solidFill>
                <a:latin typeface="AvenirNextLTPro-Regular"/>
              </a:rPr>
              <a:t> – which cargo  does not liquefy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PH" sz="1200" b="0" i="0" u="none" strike="noStrike" baseline="0" dirty="0">
              <a:solidFill>
                <a:schemeClr val="tx1">
                  <a:lumMod val="75000"/>
                  <a:lumOff val="25000"/>
                </a:schemeClr>
              </a:solidFill>
              <a:latin typeface="AvenirNextLTPro-Regula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PH" sz="1200" b="1" i="0" u="none" strike="noStrike" baseline="0" dirty="0">
                <a:solidFill>
                  <a:schemeClr val="tx1">
                    <a:lumMod val="75000"/>
                    <a:lumOff val="25000"/>
                  </a:schemeClr>
                </a:solidFill>
                <a:latin typeface="AvenirNextLTPro-Regular"/>
              </a:rPr>
              <a:t>There is also additional test procedures to determine the Transportable Moisture Limit of Bauxite cargo to determine which group the cargo belongs.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PH" sz="1200" b="1" i="0" u="none" strike="noStrike" baseline="0" dirty="0">
              <a:solidFill>
                <a:schemeClr val="tx1">
                  <a:lumMod val="75000"/>
                  <a:lumOff val="25000"/>
                </a:schemeClr>
              </a:solidFill>
              <a:latin typeface="AvenirNextLT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b="1" i="0" u="none" strike="noStrike" baseline="0" dirty="0">
                <a:solidFill>
                  <a:schemeClr val="tx1">
                    <a:lumMod val="75000"/>
                    <a:lumOff val="25000"/>
                  </a:schemeClr>
                </a:solidFill>
                <a:latin typeface="AvenirNextLTPro-Regular"/>
              </a:rPr>
              <a:t>There are also cargoes that are added and removed. New entries include </a:t>
            </a:r>
            <a:r>
              <a:rPr lang="en-US" sz="1200" b="1" dirty="0">
                <a:solidFill>
                  <a:schemeClr val="tx1">
                    <a:lumMod val="75000"/>
                    <a:lumOff val="25000"/>
                  </a:schemeClr>
                </a:solidFill>
                <a:latin typeface="+mn-lt"/>
              </a:rPr>
              <a:t>FLUE DUST, BAUXITE FINES, and </a:t>
            </a:r>
            <a:r>
              <a:rPr lang="en-US" b="1" i="0" dirty="0">
                <a:solidFill>
                  <a:srgbClr val="252525"/>
                </a:solidFill>
                <a:effectLst/>
                <a:latin typeface="Open Sans"/>
              </a:rPr>
              <a:t>BRUCITE. One entry, SEED CAKE (non-hazardous), is deleted.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52525"/>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List of solid bulk cargoes for which a fixed gas fire extinguishing system may be exempted or for which a fixed gas fire extinguishing system is ineffective” is amended to add several cargoes.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the vessel is issued an exemption certificate, this should be checked if the new cargoes added are included, especially if the vessel would carry these cargoes.</a:t>
            </a:r>
            <a:endParaRPr lang="en-US" b="0" i="0" dirty="0">
              <a:solidFill>
                <a:srgbClr val="252525"/>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52525"/>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52525"/>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52525"/>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52525"/>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52525"/>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52525"/>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52525"/>
              </a:solidFill>
              <a:effectLst/>
              <a:latin typeface="Open Sans"/>
            </a:endParaRPr>
          </a:p>
        </p:txBody>
      </p:sp>
    </p:spTree>
    <p:extLst>
      <p:ext uri="{BB962C8B-B14F-4D97-AF65-F5344CB8AC3E}">
        <p14:creationId xmlns:p14="http://schemas.microsoft.com/office/powerpoint/2010/main" val="3942786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lumMod val="75000"/>
                    <a:lumOff val="25000"/>
                  </a:schemeClr>
                </a:solidFill>
                <a:latin typeface="+mn-lt"/>
              </a:rPr>
              <a:t>The next one is for Chemical tankers. There are changes in Marpol Annex II and the IBC code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tx1">
                  <a:lumMod val="75000"/>
                  <a:lumOff val="2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a:solidFill>
                  <a:schemeClr val="tx1">
                    <a:lumMod val="75000"/>
                    <a:lumOff val="25000"/>
                  </a:schemeClr>
                </a:solidFill>
                <a:highlight>
                  <a:srgbClr val="FFFF00"/>
                </a:highlight>
                <a:latin typeface="+mn-lt"/>
              </a:rPr>
              <a:t>Let’s take a look at the amendments for Chapter 15 and Chapter 21 of the IBC Code.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chemeClr val="tx1">
                  <a:lumMod val="75000"/>
                  <a:lumOff val="25000"/>
                </a:schemeClr>
              </a:solidFill>
              <a:highlight>
                <a:srgbClr val="FFFF00"/>
              </a:highligh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chemeClr val="tx1">
                    <a:lumMod val="75000"/>
                    <a:lumOff val="25000"/>
                  </a:schemeClr>
                </a:solidFill>
                <a:effectLst/>
                <a:latin typeface="+mn-lt"/>
              </a:rPr>
              <a:t>For </a:t>
            </a:r>
            <a:r>
              <a:rPr lang="en-US" b="1" i="0" dirty="0">
                <a:solidFill>
                  <a:srgbClr val="000000"/>
                </a:solidFill>
                <a:effectLst/>
                <a:latin typeface="azo-sans-web"/>
              </a:rPr>
              <a:t>Chapter 15</a:t>
            </a:r>
            <a:r>
              <a:rPr lang="en-US" b="0" i="0" dirty="0">
                <a:solidFill>
                  <a:srgbClr val="000000"/>
                </a:solidFill>
                <a:effectLst/>
                <a:latin typeface="azo-sans-web"/>
              </a:rPr>
              <a:t>,  the amendment  includes the requirement for Hydrogen Sulfide (H</a:t>
            </a:r>
            <a:r>
              <a:rPr lang="en-US" b="0" i="0" baseline="-25000" dirty="0">
                <a:solidFill>
                  <a:srgbClr val="000000"/>
                </a:solidFill>
                <a:effectLst/>
                <a:latin typeface="azo-sans-web"/>
              </a:rPr>
              <a:t>2</a:t>
            </a:r>
            <a:r>
              <a:rPr lang="en-US" b="0" i="0" dirty="0">
                <a:solidFill>
                  <a:srgbClr val="000000"/>
                </a:solidFill>
                <a:effectLst/>
                <a:latin typeface="azo-sans-web"/>
              </a:rPr>
              <a:t>S) detection equipment to be carried on board for the  vessels carrying bulk liquids prone to hydrogen Sulfide ( H</a:t>
            </a:r>
            <a:r>
              <a:rPr lang="en-US" b="0" i="0" baseline="-25000" dirty="0">
                <a:solidFill>
                  <a:srgbClr val="000000"/>
                </a:solidFill>
                <a:effectLst/>
                <a:latin typeface="azo-sans-web"/>
              </a:rPr>
              <a:t>2</a:t>
            </a:r>
            <a:r>
              <a:rPr lang="en-US" b="0" i="0" dirty="0">
                <a:solidFill>
                  <a:srgbClr val="000000"/>
                </a:solidFill>
                <a:effectLst/>
                <a:latin typeface="azo-sans-web"/>
              </a:rPr>
              <a:t>S) 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zo-sans-web"/>
              </a:rPr>
              <a:t>For Chapter 21,</a:t>
            </a:r>
            <a:r>
              <a:rPr lang="en-US" b="0" i="0" dirty="0">
                <a:solidFill>
                  <a:srgbClr val="000000"/>
                </a:solidFill>
                <a:effectLst/>
                <a:latin typeface="azo-sans-web"/>
              </a:rPr>
              <a:t> the amendment includes  the implementation of the  new criteria for carriage requirements for some products listed in the IBC code.  </a:t>
            </a:r>
          </a:p>
          <a:p>
            <a:pPr algn="l"/>
            <a:r>
              <a:rPr lang="en-US" b="0" i="0" dirty="0">
                <a:solidFill>
                  <a:srgbClr val="000000"/>
                </a:solidFill>
                <a:effectLst/>
                <a:latin typeface="azo-sans-web"/>
              </a:rPr>
              <a:t>      This in turn would affect the vessel’s certificate – the Certificate of Fitness or Noxious Liquid Substances (N.L.S) certificate.</a:t>
            </a:r>
          </a:p>
          <a:p>
            <a:pPr algn="l"/>
            <a:r>
              <a:rPr lang="en-US" b="0" i="0" dirty="0">
                <a:solidFill>
                  <a:srgbClr val="000000"/>
                </a:solidFill>
                <a:effectLst/>
                <a:latin typeface="azo-sans-web"/>
              </a:rPr>
              <a:t>      The  Deck officers should check the applicable certificates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tx1">
                  <a:lumMod val="75000"/>
                  <a:lumOff val="2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a:solidFill>
                  <a:schemeClr val="tx1">
                    <a:lumMod val="75000"/>
                    <a:lumOff val="25000"/>
                  </a:schemeClr>
                </a:solidFill>
                <a:latin typeface="+mn-lt"/>
              </a:rPr>
              <a:t>For MARPOL annex II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dirty="0">
              <a:solidFill>
                <a:schemeClr val="tx1">
                  <a:lumMod val="75000"/>
                  <a:lumOff val="2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lumMod val="75000"/>
                    <a:lumOff val="25000"/>
                  </a:schemeClr>
                </a:solidFill>
                <a:latin typeface="+mn-lt"/>
              </a:rPr>
              <a:t>The term </a:t>
            </a:r>
            <a:r>
              <a:rPr lang="en-US" sz="1200" b="1" u="sng" dirty="0">
                <a:solidFill>
                  <a:schemeClr val="tx1">
                    <a:lumMod val="75000"/>
                    <a:lumOff val="25000"/>
                  </a:schemeClr>
                </a:solidFill>
                <a:latin typeface="+mn-lt"/>
              </a:rPr>
              <a:t>“persistent floater</a:t>
            </a:r>
            <a:r>
              <a:rPr lang="en-US" sz="1200" b="0" dirty="0">
                <a:solidFill>
                  <a:schemeClr val="tx1">
                    <a:lumMod val="75000"/>
                    <a:lumOff val="25000"/>
                  </a:schemeClr>
                </a:solidFill>
                <a:latin typeface="+mn-lt"/>
              </a:rPr>
              <a:t>” is added. These are cargoes like vegetable oil or paraffin  are slick forming substances.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lumMod val="75000"/>
                    <a:lumOff val="25000"/>
                  </a:schemeClr>
                </a:solidFill>
                <a:latin typeface="+mn-lt"/>
              </a:rPr>
              <a:t>The amendment also includes additional prewash requirement for persistent floaters discharged in North European ports.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lumMod val="75000"/>
                    <a:lumOff val="25000"/>
                  </a:schemeClr>
                </a:solidFill>
                <a:latin typeface="+mn-lt"/>
              </a:rPr>
              <a:t>Cargo residues of persistent floaters in this area are required to be discharged only to a shore reception facility.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tx1">
                  <a:lumMod val="75000"/>
                  <a:lumOff val="2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u="sng" dirty="0">
                <a:solidFill>
                  <a:srgbClr val="141624"/>
                </a:solidFill>
                <a:effectLst/>
                <a:latin typeface="Roboto"/>
              </a:rPr>
              <a:t>A new paragraph also added to MARPOL Annex II Regulation 13 </a:t>
            </a:r>
            <a:r>
              <a:rPr lang="en-US" b="0" i="0" dirty="0">
                <a:solidFill>
                  <a:srgbClr val="141624"/>
                </a:solidFill>
                <a:effectLst/>
                <a:latin typeface="Roboto"/>
              </a:rPr>
              <a:t>– Control of discharges of residues of noxious liquid substances, to require prewash and discharge of residue/water mixture generated during the prewash to a reception facility, for specific products, in specified areas (North West European waters, Baltic Sea area, Western European waters and Norwegian Sea).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tx1">
                  <a:lumMod val="75000"/>
                  <a:lumOff val="2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lumMod val="75000"/>
                    <a:lumOff val="25000"/>
                  </a:schemeClr>
                </a:solidFill>
                <a:latin typeface="+mn-lt"/>
              </a:rPr>
              <a:t>Appendix IV has been amended to include in the vessel’s </a:t>
            </a:r>
            <a:r>
              <a:rPr lang="en-US" b="1" i="0" dirty="0">
                <a:solidFill>
                  <a:srgbClr val="000000"/>
                </a:solidFill>
                <a:effectLst/>
                <a:latin typeface="azo-sans-web"/>
              </a:rPr>
              <a:t>Procedures and Arrangement (P&amp;A) Manual  to incorporate prewash procedures for persistent floaters.</a:t>
            </a:r>
            <a:endParaRPr lang="en-US" sz="1200" b="1" dirty="0">
              <a:solidFill>
                <a:schemeClr val="tx1">
                  <a:lumMod val="75000"/>
                  <a:lumOff val="2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chemeClr val="tx1">
                  <a:lumMod val="75000"/>
                  <a:lumOff val="2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lumMod val="75000"/>
                    <a:lumOff val="25000"/>
                  </a:schemeClr>
                </a:solidFill>
                <a:latin typeface="+mn-lt"/>
              </a:rPr>
              <a:t>Gentlemen, that completes the new changes to the Rules and Regulations.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1">
                    <a:lumMod val="75000"/>
                    <a:lumOff val="25000"/>
                  </a:schemeClr>
                </a:solidFill>
                <a:latin typeface="+mn-lt"/>
              </a:rPr>
              <a:t>Remember that rules and </a:t>
            </a:r>
            <a:r>
              <a:rPr lang="en-US" sz="1200" b="1">
                <a:solidFill>
                  <a:schemeClr val="tx1">
                    <a:lumMod val="75000"/>
                    <a:lumOff val="25000"/>
                  </a:schemeClr>
                </a:solidFill>
                <a:latin typeface="+mn-lt"/>
              </a:rPr>
              <a:t>regulations are constantly changing so </a:t>
            </a:r>
            <a:r>
              <a:rPr lang="en-US" sz="1200" b="1" dirty="0">
                <a:solidFill>
                  <a:schemeClr val="tx1">
                    <a:lumMod val="75000"/>
                    <a:lumOff val="25000"/>
                  </a:schemeClr>
                </a:solidFill>
                <a:latin typeface="+mn-lt"/>
              </a:rPr>
              <a:t>please be aware and keep updated.</a:t>
            </a:r>
            <a:endParaRPr lang="en-US" sz="1200" b="1" i="0" dirty="0">
              <a:solidFill>
                <a:srgbClr val="141624"/>
              </a:solidFill>
              <a:effectLst/>
              <a:latin typeface="Roboto"/>
            </a:endParaRPr>
          </a:p>
          <a:p>
            <a:endParaRPr lang="en-PH" dirty="0"/>
          </a:p>
        </p:txBody>
      </p:sp>
    </p:spTree>
    <p:extLst>
      <p:ext uri="{BB962C8B-B14F-4D97-AF65-F5344CB8AC3E}">
        <p14:creationId xmlns:p14="http://schemas.microsoft.com/office/powerpoint/2010/main" val="194485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6125"/>
            <a:ext cx="6616700" cy="37226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9467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youtube.com/channel/UCNYDubLX1YJ6R5ZJvNMTHog" TargetMode="External"/><Relationship Id="rId3" Type="http://schemas.openxmlformats.org/officeDocument/2006/relationships/image" Target="../media/image3.png"/><Relationship Id="rId7" Type="http://schemas.openxmlformats.org/officeDocument/2006/relationships/hyperlink" Target="https://twitter.com/marlow_group" TargetMode="External"/><Relationship Id="rId12"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www.instagram.com/marlownavigation/" TargetMode="External"/><Relationship Id="rId5" Type="http://schemas.openxmlformats.org/officeDocument/2006/relationships/hyperlink" Target="https://www.facebook.com/MarlowNavigationCareers" TargetMode="External"/><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hyperlink" Target="https://www.linkedin.com/company/marlow-navigation" TargetMode="External"/><Relationship Id="rId1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FD966C4-0476-4D15-821F-C4D0899A9F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1480"/>
            <a:ext cx="12192000" cy="8128000"/>
          </a:xfrm>
          <a:prstGeom prst="rect">
            <a:avLst/>
          </a:prstGeom>
        </p:spPr>
      </p:pic>
      <p:pic>
        <p:nvPicPr>
          <p:cNvPr id="4" name="Picture 3">
            <a:extLst>
              <a:ext uri="{FF2B5EF4-FFF2-40B4-BE49-F238E27FC236}">
                <a16:creationId xmlns:a16="http://schemas.microsoft.com/office/drawing/2014/main" id="{0EB07BD8-2118-4878-9C3E-0BBC4633E10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7967" y="874105"/>
            <a:ext cx="5479297" cy="4318121"/>
          </a:xfrm>
          <a:prstGeom prst="rect">
            <a:avLst/>
          </a:prstGeom>
        </p:spPr>
      </p:pic>
      <p:pic>
        <p:nvPicPr>
          <p:cNvPr id="9" name="Picture 8">
            <a:extLst>
              <a:ext uri="{FF2B5EF4-FFF2-40B4-BE49-F238E27FC236}">
                <a16:creationId xmlns:a16="http://schemas.microsoft.com/office/drawing/2014/main" id="{9A602B04-3735-4786-BBB0-97C74081B1B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11624" y="4094298"/>
            <a:ext cx="1443505" cy="836486"/>
          </a:xfrm>
          <a:prstGeom prst="rect">
            <a:avLst/>
          </a:prstGeom>
        </p:spPr>
      </p:pic>
      <p:sp>
        <p:nvSpPr>
          <p:cNvPr id="10" name="Content Placeholder 5">
            <a:extLst>
              <a:ext uri="{FF2B5EF4-FFF2-40B4-BE49-F238E27FC236}">
                <a16:creationId xmlns:a16="http://schemas.microsoft.com/office/drawing/2014/main" id="{32157875-D7C5-4BC9-AB7E-472AFCF54E1B}"/>
              </a:ext>
            </a:extLst>
          </p:cNvPr>
          <p:cNvSpPr>
            <a:spLocks noGrp="1"/>
          </p:cNvSpPr>
          <p:nvPr>
            <p:ph sz="quarter" idx="10"/>
          </p:nvPr>
        </p:nvSpPr>
        <p:spPr>
          <a:xfrm>
            <a:off x="467563" y="3148652"/>
            <a:ext cx="3822331" cy="396973"/>
          </a:xfrm>
        </p:spPr>
        <p:txBody>
          <a:bodyPr>
            <a:noAutofit/>
          </a:bodyPr>
          <a:lstStyle>
            <a:lvl1pPr>
              <a:defRPr sz="1800"/>
            </a:lvl1pPr>
          </a:lstStyle>
          <a:p>
            <a:pPr marL="108000" indent="0">
              <a:lnSpc>
                <a:spcPct val="120000"/>
              </a:lnSpc>
              <a:spcBef>
                <a:spcPts val="0"/>
              </a:spcBef>
              <a:spcAft>
                <a:spcPts val="0"/>
              </a:spcAft>
              <a:buNone/>
            </a:pPr>
            <a:r>
              <a:rPr lang="en-US" dirty="0">
                <a:solidFill>
                  <a:srgbClr val="0093BB"/>
                </a:solidFill>
                <a:latin typeface="+mj-lt"/>
              </a:rPr>
              <a:t>INTRODUCTION</a:t>
            </a:r>
          </a:p>
        </p:txBody>
      </p:sp>
      <p:sp>
        <p:nvSpPr>
          <p:cNvPr id="11" name="Text Placeholder 6">
            <a:extLst>
              <a:ext uri="{FF2B5EF4-FFF2-40B4-BE49-F238E27FC236}">
                <a16:creationId xmlns:a16="http://schemas.microsoft.com/office/drawing/2014/main" id="{AA06E1ED-CF89-492B-9626-6995119F0CBF}"/>
              </a:ext>
            </a:extLst>
          </p:cNvPr>
          <p:cNvSpPr>
            <a:spLocks noGrp="1"/>
          </p:cNvSpPr>
          <p:nvPr>
            <p:ph type="body" sz="quarter" idx="11" hasCustomPrompt="1"/>
          </p:nvPr>
        </p:nvSpPr>
        <p:spPr>
          <a:xfrm>
            <a:off x="479375" y="1125414"/>
            <a:ext cx="3822331" cy="359370"/>
          </a:xfrm>
        </p:spPr>
        <p:txBody>
          <a:bodyPr>
            <a:noAutofit/>
          </a:bodyPr>
          <a:lstStyle>
            <a:lvl1pPr>
              <a:defRPr sz="1800"/>
            </a:lvl1pPr>
          </a:lstStyle>
          <a:p>
            <a:r>
              <a:rPr lang="en-US" dirty="0">
                <a:solidFill>
                  <a:srgbClr val="005AA5"/>
                </a:solidFill>
              </a:rPr>
              <a:t>PARTNER.SHIP.REDEFINED.</a:t>
            </a:r>
          </a:p>
        </p:txBody>
      </p:sp>
      <p:sp>
        <p:nvSpPr>
          <p:cNvPr id="13" name="Title 4">
            <a:extLst>
              <a:ext uri="{FF2B5EF4-FFF2-40B4-BE49-F238E27FC236}">
                <a16:creationId xmlns:a16="http://schemas.microsoft.com/office/drawing/2014/main" id="{2DB387CC-A038-4761-BED3-1033E49E6788}"/>
              </a:ext>
            </a:extLst>
          </p:cNvPr>
          <p:cNvSpPr>
            <a:spLocks noGrp="1"/>
          </p:cNvSpPr>
          <p:nvPr>
            <p:ph type="title"/>
          </p:nvPr>
        </p:nvSpPr>
        <p:spPr>
          <a:xfrm>
            <a:off x="473470" y="2204864"/>
            <a:ext cx="3816424" cy="566936"/>
          </a:xfrm>
        </p:spPr>
        <p:txBody>
          <a:bodyPr>
            <a:noAutofit/>
          </a:bodyPr>
          <a:lstStyle>
            <a:lvl1pPr>
              <a:defRPr sz="3600"/>
            </a:lvl1pPr>
          </a:lstStyle>
          <a:p>
            <a:r>
              <a:rPr lang="en-US" dirty="0">
                <a:solidFill>
                  <a:srgbClr val="005AA5"/>
                </a:solidFill>
              </a:rPr>
              <a:t>THE A-Z OF</a:t>
            </a:r>
            <a:br>
              <a:rPr lang="en-US" dirty="0">
                <a:solidFill>
                  <a:srgbClr val="005AA5"/>
                </a:solidFill>
              </a:rPr>
            </a:br>
            <a:r>
              <a:rPr lang="en-US" dirty="0">
                <a:solidFill>
                  <a:srgbClr val="005AA5"/>
                </a:solidFill>
              </a:rPr>
              <a:t>SHIPMANAGEMENT</a:t>
            </a:r>
          </a:p>
        </p:txBody>
      </p:sp>
    </p:spTree>
    <p:extLst>
      <p:ext uri="{BB962C8B-B14F-4D97-AF65-F5344CB8AC3E}">
        <p14:creationId xmlns:p14="http://schemas.microsoft.com/office/powerpoint/2010/main" val="103866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04CD68E-B7A2-4EB1-9FE0-2FEDE960AB1C}"/>
              </a:ext>
            </a:extLst>
          </p:cNvPr>
          <p:cNvSpPr>
            <a:spLocks noGrp="1"/>
          </p:cNvSpPr>
          <p:nvPr>
            <p:ph type="title"/>
          </p:nvPr>
        </p:nvSpPr>
        <p:spPr>
          <a:xfrm>
            <a:off x="623392" y="106035"/>
            <a:ext cx="9793088" cy="1450757"/>
          </a:xfrm>
          <a:prstGeom prst="rect">
            <a:avLst/>
          </a:prstGeom>
        </p:spPr>
        <p:txBody>
          <a:bodyPr vert="horz" lIns="91440" tIns="45720" rIns="91440" bIns="45720" rtlCol="0" anchor="b">
            <a:noAutofit/>
          </a:bodyPr>
          <a:lstStyle/>
          <a:p>
            <a:r>
              <a:rPr lang="en-US" dirty="0"/>
              <a:t>THIS IS MARLOW BLUE</a:t>
            </a:r>
            <a:br>
              <a:rPr lang="en-US" dirty="0"/>
            </a:br>
            <a:r>
              <a:rPr lang="en-US" dirty="0"/>
              <a:t>THIS SHOULD BE AQUAMARINE</a:t>
            </a:r>
          </a:p>
        </p:txBody>
      </p:sp>
    </p:spTree>
    <p:extLst>
      <p:ext uri="{BB962C8B-B14F-4D97-AF65-F5344CB8AC3E}">
        <p14:creationId xmlns:p14="http://schemas.microsoft.com/office/powerpoint/2010/main" val="1331990804"/>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2F161F07-495C-43BD-A665-0B59FF916DD4}"/>
              </a:ext>
            </a:extLst>
          </p:cNvPr>
          <p:cNvSpPr>
            <a:spLocks noGrp="1"/>
          </p:cNvSpPr>
          <p:nvPr>
            <p:ph type="title"/>
          </p:nvPr>
        </p:nvSpPr>
        <p:spPr>
          <a:xfrm>
            <a:off x="623392" y="106035"/>
            <a:ext cx="9793088" cy="1450757"/>
          </a:xfrm>
          <a:prstGeom prst="rect">
            <a:avLst/>
          </a:prstGeom>
        </p:spPr>
        <p:txBody>
          <a:bodyPr vert="horz" lIns="91440" tIns="45720" rIns="91440" bIns="45720" rtlCol="0" anchor="b">
            <a:noAutofit/>
          </a:bodyPr>
          <a:lstStyle/>
          <a:p>
            <a:r>
              <a:rPr lang="en-US" dirty="0"/>
              <a:t>THIS IS MARLOW BLUE</a:t>
            </a:r>
            <a:br>
              <a:rPr lang="en-US" dirty="0"/>
            </a:br>
            <a:r>
              <a:rPr lang="en-US" dirty="0"/>
              <a:t>THIS SHOULD BE AQUAMARINE</a:t>
            </a:r>
          </a:p>
        </p:txBody>
      </p:sp>
    </p:spTree>
    <p:extLst>
      <p:ext uri="{BB962C8B-B14F-4D97-AF65-F5344CB8AC3E}">
        <p14:creationId xmlns:p14="http://schemas.microsoft.com/office/powerpoint/2010/main" val="187444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392" y="1846050"/>
            <a:ext cx="4937760" cy="736282"/>
          </a:xfrm>
        </p:spPr>
        <p:txBody>
          <a:bodyPr lIns="91440" rIns="91440" anchor="ctr">
            <a:normAutofit/>
          </a:bodyPr>
          <a:lstStyle>
            <a:lvl1pPr marL="0" indent="0">
              <a:buNone/>
              <a:defRPr sz="1800" b="0" cap="all" baseline="0">
                <a:solidFill>
                  <a:srgbClr val="0093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3392" y="2582333"/>
            <a:ext cx="4937760" cy="3286760"/>
          </a:xfrm>
        </p:spPr>
        <p:txBody>
          <a:bodyPr/>
          <a:lstStyle>
            <a:lvl1pPr>
              <a:defRPr sz="18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7440" y="1846051"/>
            <a:ext cx="4937760" cy="736282"/>
          </a:xfrm>
        </p:spPr>
        <p:txBody>
          <a:bodyPr lIns="91440" rIns="91440" anchor="ctr">
            <a:normAutofit/>
          </a:bodyPr>
          <a:lstStyle>
            <a:lvl1pPr marL="0" indent="0">
              <a:buNone/>
              <a:defRPr sz="1800" b="0" cap="all" baseline="0">
                <a:solidFill>
                  <a:srgbClr val="0093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7440" y="2582333"/>
            <a:ext cx="4937760" cy="3286760"/>
          </a:xfrm>
        </p:spPr>
        <p:txBody>
          <a:bodyPr/>
          <a:lstStyle>
            <a:lvl1pPr>
              <a:defRPr sz="18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AAD6F2B1-E446-40CA-ACE4-64276C999643}"/>
              </a:ext>
            </a:extLst>
          </p:cNvPr>
          <p:cNvSpPr>
            <a:spLocks noGrp="1"/>
          </p:cNvSpPr>
          <p:nvPr>
            <p:ph type="title"/>
          </p:nvPr>
        </p:nvSpPr>
        <p:spPr>
          <a:xfrm>
            <a:off x="623392" y="106035"/>
            <a:ext cx="9793088" cy="1450757"/>
          </a:xfrm>
          <a:prstGeom prst="rect">
            <a:avLst/>
          </a:prstGeom>
        </p:spPr>
        <p:txBody>
          <a:bodyPr vert="horz" lIns="91440" tIns="45720" rIns="91440" bIns="45720" rtlCol="0" anchor="b">
            <a:noAutofit/>
          </a:bodyPr>
          <a:lstStyle/>
          <a:p>
            <a:r>
              <a:rPr lang="en-US" dirty="0"/>
              <a:t>THIS IS MARLOW BLUE</a:t>
            </a:r>
            <a:br>
              <a:rPr lang="en-US" dirty="0"/>
            </a:br>
            <a:r>
              <a:rPr lang="en-US" dirty="0"/>
              <a:t>THIS SHOULD BE AQUAMARINE</a:t>
            </a:r>
          </a:p>
        </p:txBody>
      </p:sp>
    </p:spTree>
    <p:extLst>
      <p:ext uri="{BB962C8B-B14F-4D97-AF65-F5344CB8AC3E}">
        <p14:creationId xmlns:p14="http://schemas.microsoft.com/office/powerpoint/2010/main" val="293104012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5AA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Y" dirty="0"/>
          </a:p>
        </p:txBody>
      </p:sp>
      <p:sp>
        <p:nvSpPr>
          <p:cNvPr id="9" name="Rectangle 8"/>
          <p:cNvSpPr/>
          <p:nvPr/>
        </p:nvSpPr>
        <p:spPr>
          <a:xfrm>
            <a:off x="3954246" y="0"/>
            <a:ext cx="125530" cy="6858000"/>
          </a:xfrm>
          <a:prstGeom prst="rect">
            <a:avLst/>
          </a:prstGeom>
          <a:solidFill>
            <a:srgbClr val="0093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dirty="0"/>
              <a:t>CLICK TO EDIT MASTER TITLE</a:t>
            </a:r>
          </a:p>
        </p:txBody>
      </p:sp>
      <p:sp>
        <p:nvSpPr>
          <p:cNvPr id="3" name="Content Placeholder 2"/>
          <p:cNvSpPr>
            <a:spLocks noGrp="1"/>
          </p:cNvSpPr>
          <p:nvPr>
            <p:ph idx="1" hasCustomPrompt="1"/>
          </p:nvPr>
        </p:nvSpPr>
        <p:spPr>
          <a:xfrm>
            <a:off x="4866106" y="1047404"/>
            <a:ext cx="6492240" cy="5257800"/>
          </a:xfrm>
        </p:spPr>
        <p:txBody>
          <a:bodyPr/>
          <a:lstStyle>
            <a:lvl1pPr>
              <a:defRPr sz="18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0" name="Picture 9">
            <a:extLst>
              <a:ext uri="{FF2B5EF4-FFF2-40B4-BE49-F238E27FC236}">
                <a16:creationId xmlns:a16="http://schemas.microsoft.com/office/drawing/2014/main" id="{D909A53D-CCC3-47C9-8DBA-75B9F0F21F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46" y="317029"/>
            <a:ext cx="887661" cy="514384"/>
          </a:xfrm>
          <a:prstGeom prst="rect">
            <a:avLst/>
          </a:prstGeom>
        </p:spPr>
      </p:pic>
    </p:spTree>
    <p:extLst>
      <p:ext uri="{BB962C8B-B14F-4D97-AF65-F5344CB8AC3E}">
        <p14:creationId xmlns:p14="http://schemas.microsoft.com/office/powerpoint/2010/main" val="404180041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F460F6-382D-410F-AE57-6B0E0BF2B4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3087BDBC-230C-42EF-93EA-8849A859DA4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1409" y="835911"/>
            <a:ext cx="5479297" cy="4318121"/>
          </a:xfrm>
          <a:prstGeom prst="rect">
            <a:avLst/>
          </a:prstGeom>
        </p:spPr>
      </p:pic>
      <p:sp>
        <p:nvSpPr>
          <p:cNvPr id="36" name="TextBox 35"/>
          <p:cNvSpPr txBox="1"/>
          <p:nvPr userDrawn="1"/>
        </p:nvSpPr>
        <p:spPr>
          <a:xfrm>
            <a:off x="719404" y="1700809"/>
            <a:ext cx="3435725" cy="2272417"/>
          </a:xfrm>
          <a:prstGeom prst="rect">
            <a:avLst/>
          </a:prstGeom>
          <a:noFill/>
        </p:spPr>
        <p:txBody>
          <a:bodyPr wrap="square" rtlCol="0">
            <a:spAutoFit/>
          </a:bodyPr>
          <a:lstStyle/>
          <a:p>
            <a:pPr algn="just">
              <a:lnSpc>
                <a:spcPts val="1700"/>
              </a:lnSpc>
              <a:spcBef>
                <a:spcPts val="0"/>
              </a:spcBef>
              <a:spcAft>
                <a:spcPts val="0"/>
              </a:spcAft>
            </a:pPr>
            <a:r>
              <a:rPr lang="en-GB" sz="1400" cap="none" baseline="0" noProof="0" dirty="0">
                <a:solidFill>
                  <a:srgbClr val="0093BB"/>
                </a:solidFill>
                <a:latin typeface="+mn-lt"/>
              </a:rPr>
              <a:t>Marlow Navigation Co. Ltd.</a:t>
            </a:r>
          </a:p>
          <a:p>
            <a:pPr algn="just">
              <a:lnSpc>
                <a:spcPts val="1700"/>
              </a:lnSpc>
              <a:spcBef>
                <a:spcPts val="0"/>
              </a:spcBef>
              <a:spcAft>
                <a:spcPts val="0"/>
              </a:spcAft>
            </a:pPr>
            <a:r>
              <a:rPr lang="en-GB" sz="1400" cap="none" baseline="0" noProof="0" dirty="0">
                <a:solidFill>
                  <a:srgbClr val="005AA5"/>
                </a:solidFill>
                <a:latin typeface="+mn-lt"/>
              </a:rPr>
              <a:t>13 </a:t>
            </a:r>
            <a:r>
              <a:rPr lang="en-GB" sz="1400" cap="none" baseline="0" noProof="0" dirty="0" err="1">
                <a:solidFill>
                  <a:srgbClr val="005AA5"/>
                </a:solidFill>
                <a:latin typeface="+mn-lt"/>
              </a:rPr>
              <a:t>Alexandrias</a:t>
            </a:r>
            <a:r>
              <a:rPr lang="en-GB" sz="1400" cap="none" baseline="0" noProof="0" dirty="0">
                <a:solidFill>
                  <a:srgbClr val="005AA5"/>
                </a:solidFill>
                <a:latin typeface="+mn-lt"/>
              </a:rPr>
              <a:t> Street, 3013</a:t>
            </a:r>
          </a:p>
          <a:p>
            <a:pPr algn="just">
              <a:lnSpc>
                <a:spcPts val="1700"/>
              </a:lnSpc>
              <a:spcBef>
                <a:spcPts val="0"/>
              </a:spcBef>
              <a:spcAft>
                <a:spcPts val="0"/>
              </a:spcAft>
            </a:pPr>
            <a:endParaRPr lang="en-GB" sz="1400" cap="none" baseline="0" noProof="0" dirty="0">
              <a:solidFill>
                <a:srgbClr val="005AA5"/>
              </a:solidFill>
              <a:latin typeface="+mn-lt"/>
            </a:endParaRPr>
          </a:p>
          <a:p>
            <a:pPr algn="just">
              <a:lnSpc>
                <a:spcPts val="1700"/>
              </a:lnSpc>
              <a:spcBef>
                <a:spcPts val="0"/>
              </a:spcBef>
              <a:spcAft>
                <a:spcPts val="0"/>
              </a:spcAft>
            </a:pPr>
            <a:r>
              <a:rPr lang="en-GB" sz="1400" cap="none" baseline="0" noProof="0" dirty="0">
                <a:solidFill>
                  <a:srgbClr val="005AA5"/>
                </a:solidFill>
                <a:latin typeface="+mn-lt"/>
              </a:rPr>
              <a:t>P.O. Box 54077, CY-3720 </a:t>
            </a:r>
          </a:p>
          <a:p>
            <a:pPr algn="just">
              <a:lnSpc>
                <a:spcPts val="1700"/>
              </a:lnSpc>
              <a:spcBef>
                <a:spcPts val="0"/>
              </a:spcBef>
              <a:spcAft>
                <a:spcPts val="0"/>
              </a:spcAft>
            </a:pPr>
            <a:r>
              <a:rPr lang="en-GB" sz="1400" cap="none" baseline="0" noProof="0" dirty="0">
                <a:solidFill>
                  <a:srgbClr val="005AA5"/>
                </a:solidFill>
                <a:latin typeface="+mn-lt"/>
              </a:rPr>
              <a:t>Limassol, CYPRUS</a:t>
            </a:r>
          </a:p>
          <a:p>
            <a:pPr algn="just">
              <a:lnSpc>
                <a:spcPts val="1700"/>
              </a:lnSpc>
              <a:spcBef>
                <a:spcPts val="0"/>
              </a:spcBef>
              <a:spcAft>
                <a:spcPts val="0"/>
              </a:spcAft>
            </a:pPr>
            <a:endParaRPr lang="en-GB" sz="1400" cap="none" baseline="0" noProof="0" dirty="0">
              <a:solidFill>
                <a:srgbClr val="005AA5"/>
              </a:solidFill>
              <a:latin typeface="+mn-lt"/>
            </a:endParaRPr>
          </a:p>
          <a:p>
            <a:pPr marL="0" marR="0" indent="0" algn="just" defTabSz="914400" rtl="0" eaLnBrk="1" fontAlgn="auto" latinLnBrk="0" hangingPunct="1">
              <a:lnSpc>
                <a:spcPts val="1700"/>
              </a:lnSpc>
              <a:spcBef>
                <a:spcPts val="0"/>
              </a:spcBef>
              <a:spcAft>
                <a:spcPts val="0"/>
              </a:spcAft>
              <a:buClrTx/>
              <a:buSzTx/>
              <a:buFontTx/>
              <a:buNone/>
              <a:tabLst/>
              <a:defRPr/>
            </a:pPr>
            <a:r>
              <a:rPr lang="en-GB" sz="1400" cap="none" baseline="0" noProof="0" dirty="0">
                <a:solidFill>
                  <a:srgbClr val="005AA5"/>
                </a:solidFill>
                <a:latin typeface="+mn-lt"/>
              </a:rPr>
              <a:t>Tel: +357 25882588 | Fax: +357 25882599</a:t>
            </a:r>
          </a:p>
          <a:p>
            <a:pPr marL="0" marR="0" indent="0" algn="just" defTabSz="914400" rtl="0" eaLnBrk="1" fontAlgn="auto" latinLnBrk="0" hangingPunct="1">
              <a:lnSpc>
                <a:spcPts val="1700"/>
              </a:lnSpc>
              <a:spcBef>
                <a:spcPts val="0"/>
              </a:spcBef>
              <a:spcAft>
                <a:spcPts val="0"/>
              </a:spcAft>
              <a:buClrTx/>
              <a:buSzTx/>
              <a:buFontTx/>
              <a:buNone/>
              <a:tabLst/>
              <a:defRPr/>
            </a:pPr>
            <a:r>
              <a:rPr lang="en-GB" sz="1400" cap="none" baseline="0" noProof="0" dirty="0">
                <a:solidFill>
                  <a:srgbClr val="005AA5"/>
                </a:solidFill>
                <a:latin typeface="+mn-lt"/>
              </a:rPr>
              <a:t>E-Mail: info@marlow-navigation.com</a:t>
            </a:r>
          </a:p>
          <a:p>
            <a:pPr marL="0" marR="0" indent="0" algn="just" defTabSz="914400" rtl="0" eaLnBrk="1" fontAlgn="auto" latinLnBrk="0" hangingPunct="1">
              <a:lnSpc>
                <a:spcPts val="1700"/>
              </a:lnSpc>
              <a:spcBef>
                <a:spcPts val="0"/>
              </a:spcBef>
              <a:spcAft>
                <a:spcPts val="0"/>
              </a:spcAft>
              <a:buClrTx/>
              <a:buSzTx/>
              <a:buFontTx/>
              <a:buNone/>
              <a:tabLst/>
              <a:defRPr/>
            </a:pPr>
            <a:r>
              <a:rPr lang="en-GB" sz="1400" cap="none" baseline="0" noProof="0" dirty="0">
                <a:solidFill>
                  <a:srgbClr val="005AA5"/>
                </a:solidFill>
                <a:latin typeface="+mn-lt"/>
              </a:rPr>
              <a:t>Website: marlow-navigation.com</a:t>
            </a:r>
          </a:p>
          <a:p>
            <a:pPr marL="0" marR="0" indent="0" algn="just" defTabSz="914400" rtl="0" eaLnBrk="1" fontAlgn="auto" latinLnBrk="0" hangingPunct="1">
              <a:lnSpc>
                <a:spcPts val="1700"/>
              </a:lnSpc>
              <a:spcBef>
                <a:spcPts val="0"/>
              </a:spcBef>
              <a:spcAft>
                <a:spcPts val="0"/>
              </a:spcAft>
              <a:buClrTx/>
              <a:buSzTx/>
              <a:buFontTx/>
              <a:buNone/>
              <a:tabLst/>
              <a:defRPr/>
            </a:pPr>
            <a:endParaRPr lang="en-GB" sz="1400" cap="none" baseline="0" noProof="0" dirty="0">
              <a:solidFill>
                <a:srgbClr val="005AA5"/>
              </a:solidFill>
              <a:latin typeface="Calibri Light" panose="020F0302020204030204" pitchFamily="34" charset="0"/>
            </a:endParaRPr>
          </a:p>
        </p:txBody>
      </p:sp>
      <p:sp>
        <p:nvSpPr>
          <p:cNvPr id="21" name="Text Placeholder 5">
            <a:extLst>
              <a:ext uri="{FF2B5EF4-FFF2-40B4-BE49-F238E27FC236}">
                <a16:creationId xmlns:a16="http://schemas.microsoft.com/office/drawing/2014/main" id="{5E6EC220-AC88-4069-A7D5-1102736565B5}"/>
              </a:ext>
            </a:extLst>
          </p:cNvPr>
          <p:cNvSpPr>
            <a:spLocks noGrp="1"/>
          </p:cNvSpPr>
          <p:nvPr>
            <p:ph type="body" sz="quarter" idx="11" hasCustomPrompt="1"/>
          </p:nvPr>
        </p:nvSpPr>
        <p:spPr>
          <a:xfrm>
            <a:off x="719404" y="1123218"/>
            <a:ext cx="3435725" cy="359370"/>
          </a:xfrm>
        </p:spPr>
        <p:txBody>
          <a:bodyPr>
            <a:noAutofit/>
          </a:bodyPr>
          <a:lstStyle>
            <a:lvl1pPr>
              <a:defRPr sz="3200" b="0" cap="all" baseline="0">
                <a:solidFill>
                  <a:srgbClr val="005AA5"/>
                </a:solidFill>
                <a:latin typeface="+mn-lt"/>
              </a:defRPr>
            </a:lvl1pPr>
          </a:lstStyle>
          <a:p>
            <a:pPr lvl="0"/>
            <a:r>
              <a:rPr lang="en-GB" noProof="0" dirty="0"/>
              <a:t>THANK YOU!</a:t>
            </a:r>
          </a:p>
        </p:txBody>
      </p:sp>
      <p:pic>
        <p:nvPicPr>
          <p:cNvPr id="23" name="Picture 22">
            <a:extLst>
              <a:ext uri="{FF2B5EF4-FFF2-40B4-BE49-F238E27FC236}">
                <a16:creationId xmlns:a16="http://schemas.microsoft.com/office/drawing/2014/main" id="{E4C7B6D3-25CA-4DEC-8430-379734C713D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11624" y="4094298"/>
            <a:ext cx="1443505" cy="836486"/>
          </a:xfrm>
          <a:prstGeom prst="rect">
            <a:avLst/>
          </a:prstGeom>
        </p:spPr>
      </p:pic>
      <p:pic>
        <p:nvPicPr>
          <p:cNvPr id="24" name="Picture 23">
            <a:hlinkClick r:id="rId5"/>
            <a:extLst>
              <a:ext uri="{FF2B5EF4-FFF2-40B4-BE49-F238E27FC236}">
                <a16:creationId xmlns:a16="http://schemas.microsoft.com/office/drawing/2014/main" id="{6696A219-3603-4647-9242-EA2D0FB01E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440" y="3757225"/>
            <a:ext cx="216000" cy="216000"/>
          </a:xfrm>
          <a:prstGeom prst="rect">
            <a:avLst/>
          </a:prstGeom>
        </p:spPr>
      </p:pic>
      <p:pic>
        <p:nvPicPr>
          <p:cNvPr id="25" name="Picture 24">
            <a:hlinkClick r:id="rId7"/>
            <a:extLst>
              <a:ext uri="{FF2B5EF4-FFF2-40B4-BE49-F238E27FC236}">
                <a16:creationId xmlns:a16="http://schemas.microsoft.com/office/drawing/2014/main" id="{5E994253-32C9-4B9E-854B-F7E727D621B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77956" y="3757225"/>
            <a:ext cx="216000" cy="216000"/>
          </a:xfrm>
          <a:prstGeom prst="rect">
            <a:avLst/>
          </a:prstGeom>
        </p:spPr>
      </p:pic>
      <p:pic>
        <p:nvPicPr>
          <p:cNvPr id="26" name="Picture 25">
            <a:hlinkClick r:id="rId9"/>
            <a:extLst>
              <a:ext uri="{FF2B5EF4-FFF2-40B4-BE49-F238E27FC236}">
                <a16:creationId xmlns:a16="http://schemas.microsoft.com/office/drawing/2014/main" id="{732C1752-B41B-4162-9475-ED03243202C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316472" y="3757225"/>
            <a:ext cx="216000" cy="216000"/>
          </a:xfrm>
          <a:prstGeom prst="rect">
            <a:avLst/>
          </a:prstGeom>
        </p:spPr>
      </p:pic>
      <p:pic>
        <p:nvPicPr>
          <p:cNvPr id="27" name="Picture 26">
            <a:hlinkClick r:id="rId11"/>
            <a:extLst>
              <a:ext uri="{FF2B5EF4-FFF2-40B4-BE49-F238E27FC236}">
                <a16:creationId xmlns:a16="http://schemas.microsoft.com/office/drawing/2014/main" id="{4564056B-6608-4D4F-91F1-E1097AE8425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554988" y="3757225"/>
            <a:ext cx="216000" cy="216000"/>
          </a:xfrm>
          <a:prstGeom prst="rect">
            <a:avLst/>
          </a:prstGeom>
        </p:spPr>
      </p:pic>
      <p:pic>
        <p:nvPicPr>
          <p:cNvPr id="28" name="Picture 27">
            <a:hlinkClick r:id="rId13"/>
            <a:extLst>
              <a:ext uri="{FF2B5EF4-FFF2-40B4-BE49-F238E27FC236}">
                <a16:creationId xmlns:a16="http://schemas.microsoft.com/office/drawing/2014/main" id="{DD50AD1C-EB4C-4011-BB95-34FC2808174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793504" y="3757225"/>
            <a:ext cx="219456" cy="219063"/>
          </a:xfrm>
          <a:prstGeom prst="rect">
            <a:avLst/>
          </a:prstGeom>
        </p:spPr>
      </p:pic>
    </p:spTree>
    <p:extLst>
      <p:ext uri="{BB962C8B-B14F-4D97-AF65-F5344CB8AC3E}">
        <p14:creationId xmlns:p14="http://schemas.microsoft.com/office/powerpoint/2010/main" val="197635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3175" y="6516009"/>
            <a:ext cx="12188825" cy="129567"/>
          </a:xfrm>
          <a:prstGeom prst="rect">
            <a:avLst/>
          </a:prstGeom>
          <a:solidFill>
            <a:srgbClr val="0093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23392" y="106035"/>
            <a:ext cx="9793088" cy="1450757"/>
          </a:xfrm>
          <a:prstGeom prst="rect">
            <a:avLst/>
          </a:prstGeom>
        </p:spPr>
        <p:txBody>
          <a:bodyPr vert="horz" lIns="91440" tIns="45720" rIns="91440" bIns="45720" rtlCol="0" anchor="b">
            <a:noAutofit/>
          </a:bodyPr>
          <a:lstStyle/>
          <a:p>
            <a:r>
              <a:rPr lang="en-US" dirty="0"/>
              <a:t>THIS IS MARLOW BLUE</a:t>
            </a:r>
            <a:br>
              <a:rPr lang="en-US" dirty="0"/>
            </a:br>
            <a:r>
              <a:rPr lang="en-US" dirty="0"/>
              <a:t>THIS SHOULD BE AQUAMARINE</a:t>
            </a:r>
          </a:p>
        </p:txBody>
      </p:sp>
      <p:sp>
        <p:nvSpPr>
          <p:cNvPr id="3" name="Text Placeholder 2"/>
          <p:cNvSpPr>
            <a:spLocks noGrp="1"/>
          </p:cNvSpPr>
          <p:nvPr>
            <p:ph type="body" idx="1"/>
          </p:nvPr>
        </p:nvSpPr>
        <p:spPr>
          <a:xfrm>
            <a:off x="623392" y="1844824"/>
            <a:ext cx="10945216" cy="439157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93F0B92E-4A83-4766-942C-D02E1F632AC5}"/>
              </a:ext>
            </a:extLst>
          </p:cNvPr>
          <p:cNvSpPr/>
          <p:nvPr userDrawn="1"/>
        </p:nvSpPr>
        <p:spPr>
          <a:xfrm>
            <a:off x="3180" y="6627149"/>
            <a:ext cx="12188825" cy="230855"/>
          </a:xfrm>
          <a:prstGeom prst="rect">
            <a:avLst/>
          </a:prstGeom>
          <a:solidFill>
            <a:srgbClr val="005AA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Y" dirty="0"/>
          </a:p>
        </p:txBody>
      </p:sp>
      <p:sp>
        <p:nvSpPr>
          <p:cNvPr id="12" name="TextBox 11">
            <a:extLst>
              <a:ext uri="{FF2B5EF4-FFF2-40B4-BE49-F238E27FC236}">
                <a16:creationId xmlns:a16="http://schemas.microsoft.com/office/drawing/2014/main" id="{1FD303AB-7E7D-4C7E-B8A7-6B46611F1155}"/>
              </a:ext>
            </a:extLst>
          </p:cNvPr>
          <p:cNvSpPr txBox="1"/>
          <p:nvPr userDrawn="1"/>
        </p:nvSpPr>
        <p:spPr>
          <a:xfrm>
            <a:off x="622866" y="6603154"/>
            <a:ext cx="2496277" cy="261610"/>
          </a:xfrm>
          <a:prstGeom prst="rect">
            <a:avLst/>
          </a:prstGeom>
          <a:noFill/>
        </p:spPr>
        <p:txBody>
          <a:bodyPr wrap="square" rtlCol="0">
            <a:spAutoFit/>
          </a:bodyPr>
          <a:lstStyle/>
          <a:p>
            <a:r>
              <a:rPr lang="de-DE" sz="1100" kern="2000" dirty="0">
                <a:solidFill>
                  <a:schemeClr val="bg1"/>
                </a:solidFill>
                <a:latin typeface="+mj-lt"/>
              </a:rPr>
              <a:t>PARTNER.SHIP.REDEFINED.</a:t>
            </a:r>
            <a:endParaRPr lang="en-US" sz="1100" dirty="0">
              <a:latin typeface="+mj-lt"/>
            </a:endParaRPr>
          </a:p>
        </p:txBody>
      </p:sp>
      <p:sp>
        <p:nvSpPr>
          <p:cNvPr id="13" name="Text Placeholder 2">
            <a:extLst>
              <a:ext uri="{FF2B5EF4-FFF2-40B4-BE49-F238E27FC236}">
                <a16:creationId xmlns:a16="http://schemas.microsoft.com/office/drawing/2014/main" id="{D9D1B7F3-673E-4745-AE54-C7C8C827F281}"/>
              </a:ext>
            </a:extLst>
          </p:cNvPr>
          <p:cNvSpPr txBox="1">
            <a:spLocks/>
          </p:cNvSpPr>
          <p:nvPr userDrawn="1"/>
        </p:nvSpPr>
        <p:spPr>
          <a:xfrm>
            <a:off x="11124777" y="6620389"/>
            <a:ext cx="288032" cy="230832"/>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5AA5"/>
                </a:solidFill>
                <a:latin typeface="DINPro-Light" pitchFamily="34" charset="0"/>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rgbClr val="0093BB"/>
                </a:solidFill>
                <a:latin typeface="DINPro-Light" pitchFamily="34" charset="0"/>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fld id="{DDDF41F7-E809-4E53-92AF-D78D452EDE48}" type="slidenum">
              <a:rPr lang="en-US" sz="1100" smtClean="0">
                <a:solidFill>
                  <a:schemeClr val="bg1"/>
                </a:solidFill>
                <a:latin typeface="+mn-lt"/>
              </a:rPr>
              <a:pPr marL="0" indent="0">
                <a:lnSpc>
                  <a:spcPct val="100000"/>
                </a:lnSpc>
                <a:spcBef>
                  <a:spcPts val="0"/>
                </a:spcBef>
                <a:spcAft>
                  <a:spcPts val="0"/>
                </a:spcAft>
                <a:buNone/>
              </a:pPr>
              <a:t>‹#›</a:t>
            </a:fld>
            <a:endParaRPr lang="en-US" sz="1100" dirty="0">
              <a:solidFill>
                <a:schemeClr val="bg1"/>
              </a:solidFill>
              <a:latin typeface="+mn-lt"/>
            </a:endParaRPr>
          </a:p>
        </p:txBody>
      </p:sp>
      <p:pic>
        <p:nvPicPr>
          <p:cNvPr id="15" name="Picture 14">
            <a:extLst>
              <a:ext uri="{FF2B5EF4-FFF2-40B4-BE49-F238E27FC236}">
                <a16:creationId xmlns:a16="http://schemas.microsoft.com/office/drawing/2014/main" id="{CAC888BC-93AA-46DE-AD00-7AE411DC1DE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680946" y="317029"/>
            <a:ext cx="887661" cy="514384"/>
          </a:xfrm>
          <a:prstGeom prst="rect">
            <a:avLst/>
          </a:prstGeom>
        </p:spPr>
      </p:pic>
    </p:spTree>
    <p:extLst>
      <p:ext uri="{BB962C8B-B14F-4D97-AF65-F5344CB8AC3E}">
        <p14:creationId xmlns:p14="http://schemas.microsoft.com/office/powerpoint/2010/main" val="3496201746"/>
      </p:ext>
    </p:extLst>
  </p:cSld>
  <p:clrMap bg1="lt1" tx1="dk1" bg2="lt2" tx2="dk2" accent1="accent1" accent2="accent2" accent3="accent3" accent4="accent4" accent5="accent5" accent6="accent6" hlink="hlink" folHlink="folHlink"/>
  <p:sldLayoutIdLst>
    <p:sldLayoutId id="2147483670" r:id="rId1"/>
    <p:sldLayoutId id="2147483664" r:id="rId2"/>
    <p:sldLayoutId id="2147483660" r:id="rId3"/>
    <p:sldLayoutId id="2147483663" r:id="rId4"/>
    <p:sldLayoutId id="2147483666" r:id="rId5"/>
    <p:sldLayoutId id="2147483671" r:id="rId6"/>
  </p:sldLayoutIdLst>
  <p:hf hdr="0" ftr="0"/>
  <p:txStyles>
    <p:title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rgbClr val="0093BB"/>
          </a:solidFill>
          <a:latin typeface="+mj-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imo.org/sites/imocloud-Dev/en/OurWork/Security/WestAfrica/Documents/Resolution%20MSC.428(98)%20-%20Maritime%20Cyber%20Risk%20Management%20in%20Safety%20Management%20Systems.pdf"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294967295"/>
          </p:nvPr>
        </p:nvSpPr>
        <p:spPr>
          <a:xfrm>
            <a:off x="479375" y="1125414"/>
            <a:ext cx="3822331" cy="359370"/>
          </a:xfrm>
        </p:spPr>
        <p:txBody>
          <a:bodyPr>
            <a:normAutofit/>
          </a:bodyPr>
          <a:lstStyle/>
          <a:p>
            <a:r>
              <a:rPr lang="en-US" sz="1800" dirty="0">
                <a:solidFill>
                  <a:srgbClr val="005AA5"/>
                </a:solidFill>
              </a:rPr>
              <a:t>PARTNER.SHIP.REDEFINED.</a:t>
            </a:r>
          </a:p>
        </p:txBody>
      </p:sp>
      <p:sp>
        <p:nvSpPr>
          <p:cNvPr id="5" name="Title 4"/>
          <p:cNvSpPr>
            <a:spLocks noGrp="1"/>
          </p:cNvSpPr>
          <p:nvPr>
            <p:ph type="title"/>
          </p:nvPr>
        </p:nvSpPr>
        <p:spPr>
          <a:xfrm>
            <a:off x="485282" y="2924944"/>
            <a:ext cx="3816424" cy="566936"/>
          </a:xfrm>
        </p:spPr>
        <p:txBody>
          <a:bodyPr>
            <a:noAutofit/>
          </a:bodyPr>
          <a:lstStyle/>
          <a:p>
            <a:br>
              <a:rPr lang="en-US" dirty="0"/>
            </a:br>
            <a:br>
              <a:rPr lang="en-US" dirty="0"/>
            </a:br>
            <a:r>
              <a:rPr lang="en-US" dirty="0" err="1"/>
              <a:t>PBD</a:t>
            </a:r>
            <a:r>
              <a:rPr lang="en-US" dirty="0"/>
              <a:t>-02-000</a:t>
            </a:r>
            <a:br>
              <a:rPr lang="en-US" dirty="0"/>
            </a:br>
            <a:r>
              <a:rPr lang="en-US" dirty="0"/>
              <a:t>NEW RULES &amp;</a:t>
            </a:r>
            <a:br>
              <a:rPr lang="en-US" dirty="0">
                <a:solidFill>
                  <a:srgbClr val="005AA5"/>
                </a:solidFill>
              </a:rPr>
            </a:br>
            <a:r>
              <a:rPr lang="en-US" dirty="0">
                <a:solidFill>
                  <a:srgbClr val="005AA5"/>
                </a:solidFill>
              </a:rPr>
              <a:t>REGULATIONS</a:t>
            </a:r>
          </a:p>
        </p:txBody>
      </p:sp>
      <p:sp>
        <p:nvSpPr>
          <p:cNvPr id="8" name="Text Placeholder 2"/>
          <p:cNvSpPr txBox="1">
            <a:spLocks/>
          </p:cNvSpPr>
          <p:nvPr/>
        </p:nvSpPr>
        <p:spPr>
          <a:xfrm>
            <a:off x="473469" y="4725144"/>
            <a:ext cx="1158034" cy="216024"/>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5AA5"/>
                </a:solidFill>
                <a:latin typeface="DINPro-Light" pitchFamily="34" charset="0"/>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rgbClr val="0093BB"/>
                </a:solidFill>
                <a:latin typeface="DINPro-Light" pitchFamily="34" charset="0"/>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r>
              <a:rPr lang="en-GB" sz="1100" dirty="0">
                <a:latin typeface="+mn-lt"/>
              </a:rPr>
              <a:t>2020-2021</a:t>
            </a:r>
            <a:endParaRPr lang="en-US" sz="1100" dirty="0">
              <a:latin typeface="+mn-lt"/>
            </a:endParaRPr>
          </a:p>
        </p:txBody>
      </p:sp>
    </p:spTree>
    <p:extLst>
      <p:ext uri="{BB962C8B-B14F-4D97-AF65-F5344CB8AC3E}">
        <p14:creationId xmlns:p14="http://schemas.microsoft.com/office/powerpoint/2010/main" val="133737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7">
            <a:extLst>
              <a:ext uri="{FF2B5EF4-FFF2-40B4-BE49-F238E27FC236}">
                <a16:creationId xmlns:a16="http://schemas.microsoft.com/office/drawing/2014/main" id="{35BF4EC0-5533-441B-807F-9EC99F0AAEAB}"/>
              </a:ext>
            </a:extLst>
          </p:cNvPr>
          <p:cNvSpPr>
            <a:spLocks noGrp="1"/>
          </p:cNvSpPr>
          <p:nvPr>
            <p:ph idx="1"/>
          </p:nvPr>
        </p:nvSpPr>
        <p:spPr>
          <a:xfrm>
            <a:off x="4439816" y="1144550"/>
            <a:ext cx="6048672" cy="4964436"/>
          </a:xfrm>
        </p:spPr>
        <p:txBody>
          <a:bodyPr/>
          <a:lstStyle/>
          <a:p>
            <a:pPr algn="just"/>
            <a:r>
              <a:rPr lang="en-US" dirty="0">
                <a:solidFill>
                  <a:schemeClr val="bg1">
                    <a:lumMod val="50000"/>
                  </a:schemeClr>
                </a:solidFill>
              </a:rPr>
              <a:t>Content within this presentation is for preliminary informational purposes only and should not be regarded as offering a complete and final explanation/advice of all content and material referred.</a:t>
            </a:r>
          </a:p>
          <a:p>
            <a:pPr algn="just"/>
            <a:r>
              <a:rPr lang="en-US" dirty="0">
                <a:solidFill>
                  <a:schemeClr val="bg1">
                    <a:lumMod val="50000"/>
                  </a:schemeClr>
                </a:solidFill>
              </a:rPr>
              <a:t>This document contains data and information provided as seen, and at the time of production. Marlow Navigation reserves the right to amend/update such content based on new data and information in order to be most relevant at a given period, and as such, assumes no liability for accuracy of content within. Such is the nature of the maritime industry, that commercial figures and KPIs are dynamic and changing on a regular basis.</a:t>
            </a:r>
          </a:p>
          <a:p>
            <a:pPr algn="just"/>
            <a:endParaRPr lang="en-US" dirty="0">
              <a:solidFill>
                <a:schemeClr val="bg1">
                  <a:lumMod val="50000"/>
                </a:schemeClr>
              </a:solidFill>
            </a:endParaRPr>
          </a:p>
          <a:p>
            <a:r>
              <a:rPr lang="en-US" b="1" dirty="0">
                <a:solidFill>
                  <a:schemeClr val="bg1">
                    <a:lumMod val="50000"/>
                  </a:schemeClr>
                </a:solidFill>
              </a:rPr>
              <a:t>Copyright Notice</a:t>
            </a:r>
          </a:p>
          <a:p>
            <a:r>
              <a:rPr lang="en-US" dirty="0">
                <a:solidFill>
                  <a:schemeClr val="bg1">
                    <a:lumMod val="50000"/>
                  </a:schemeClr>
                </a:solidFill>
              </a:rPr>
              <a:t>Material, content and work found on this Marlow Navigation presentation is copyright to Marlow Navigation Co Ltd.</a:t>
            </a:r>
          </a:p>
        </p:txBody>
      </p:sp>
      <p:sp>
        <p:nvSpPr>
          <p:cNvPr id="12" name="Title 2">
            <a:extLst>
              <a:ext uri="{FF2B5EF4-FFF2-40B4-BE49-F238E27FC236}">
                <a16:creationId xmlns:a16="http://schemas.microsoft.com/office/drawing/2014/main" id="{4AEB380E-590F-42A3-8D4E-4A9B1086975C}"/>
              </a:ext>
            </a:extLst>
          </p:cNvPr>
          <p:cNvSpPr>
            <a:spLocks noGrp="1"/>
          </p:cNvSpPr>
          <p:nvPr>
            <p:ph type="title"/>
          </p:nvPr>
        </p:nvSpPr>
        <p:spPr>
          <a:xfrm>
            <a:off x="457200" y="814499"/>
            <a:ext cx="3200400" cy="2286000"/>
          </a:xfrm>
        </p:spPr>
        <p:txBody>
          <a:bodyPr/>
          <a:lstStyle/>
          <a:p>
            <a:r>
              <a:rPr lang="en-US" dirty="0"/>
              <a:t>DISCLAIMER</a:t>
            </a:r>
            <a:endParaRPr lang="en-GB" dirty="0"/>
          </a:p>
        </p:txBody>
      </p:sp>
      <p:sp>
        <p:nvSpPr>
          <p:cNvPr id="13" name="Text Placeholder 9">
            <a:extLst>
              <a:ext uri="{FF2B5EF4-FFF2-40B4-BE49-F238E27FC236}">
                <a16:creationId xmlns:a16="http://schemas.microsoft.com/office/drawing/2014/main" id="{70F54395-5CD7-4B78-974B-3F63F2245382}"/>
              </a:ext>
            </a:extLst>
          </p:cNvPr>
          <p:cNvSpPr>
            <a:spLocks noGrp="1"/>
          </p:cNvSpPr>
          <p:nvPr>
            <p:ph type="body" sz="half" idx="2"/>
          </p:nvPr>
        </p:nvSpPr>
        <p:spPr>
          <a:xfrm>
            <a:off x="457200" y="3146220"/>
            <a:ext cx="3200400" cy="3379124"/>
          </a:xfrm>
        </p:spPr>
        <p:txBody>
          <a:bodyPr/>
          <a:lstStyle/>
          <a:p>
            <a:r>
              <a:rPr lang="en-US" dirty="0"/>
              <a:t>Content &amp; Data</a:t>
            </a:r>
            <a:endParaRPr lang="en-GB" dirty="0"/>
          </a:p>
        </p:txBody>
      </p:sp>
    </p:spTree>
    <p:extLst>
      <p:ext uri="{BB962C8B-B14F-4D97-AF65-F5344CB8AC3E}">
        <p14:creationId xmlns:p14="http://schemas.microsoft.com/office/powerpoint/2010/main" val="172752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6D506E-0348-4856-B107-0F5DD370759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7190"/>
          <a:stretch/>
        </p:blipFill>
        <p:spPr>
          <a:xfrm>
            <a:off x="9098" y="1300827"/>
            <a:ext cx="6642489" cy="5205812"/>
          </a:xfrm>
          <a:prstGeom prst="rect">
            <a:avLst/>
          </a:prstGeom>
        </p:spPr>
      </p:pic>
      <p:sp>
        <p:nvSpPr>
          <p:cNvPr id="13" name="Rectangle 12">
            <a:extLst>
              <a:ext uri="{FF2B5EF4-FFF2-40B4-BE49-F238E27FC236}">
                <a16:creationId xmlns:a16="http://schemas.microsoft.com/office/drawing/2014/main" id="{DAB1531D-68FC-4C84-9C43-CA90C1293F10}"/>
              </a:ext>
            </a:extLst>
          </p:cNvPr>
          <p:cNvSpPr/>
          <p:nvPr/>
        </p:nvSpPr>
        <p:spPr>
          <a:xfrm>
            <a:off x="5231904" y="1266363"/>
            <a:ext cx="6960096" cy="1274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a:extLst>
              <a:ext uri="{FF2B5EF4-FFF2-40B4-BE49-F238E27FC236}">
                <a16:creationId xmlns:a16="http://schemas.microsoft.com/office/drawing/2014/main" id="{E287CC64-178E-4234-B544-519BBE576FCC}"/>
              </a:ext>
            </a:extLst>
          </p:cNvPr>
          <p:cNvSpPr/>
          <p:nvPr/>
        </p:nvSpPr>
        <p:spPr>
          <a:xfrm>
            <a:off x="5231904" y="2540417"/>
            <a:ext cx="6960096" cy="3970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itle 9">
            <a:extLst>
              <a:ext uri="{FF2B5EF4-FFF2-40B4-BE49-F238E27FC236}">
                <a16:creationId xmlns:a16="http://schemas.microsoft.com/office/drawing/2014/main" id="{782EDB1A-B93C-44A9-B3A9-A104B99C1B29}"/>
              </a:ext>
            </a:extLst>
          </p:cNvPr>
          <p:cNvSpPr>
            <a:spLocks noGrp="1"/>
          </p:cNvSpPr>
          <p:nvPr>
            <p:ph type="title"/>
          </p:nvPr>
        </p:nvSpPr>
        <p:spPr>
          <a:xfrm>
            <a:off x="119336" y="0"/>
            <a:ext cx="9793088" cy="1274058"/>
          </a:xfrm>
        </p:spPr>
        <p:txBody>
          <a:bodyPr/>
          <a:lstStyle/>
          <a:p>
            <a:r>
              <a:rPr lang="en-US" sz="4000" dirty="0"/>
              <a:t>NEW RULES &amp; REGULATIONS</a:t>
            </a:r>
            <a:br>
              <a:rPr lang="en-US" sz="4000" dirty="0"/>
            </a:br>
            <a:r>
              <a:rPr lang="en-US" sz="3000" dirty="0">
                <a:solidFill>
                  <a:srgbClr val="0093BB"/>
                </a:solidFill>
              </a:rPr>
              <a:t>All Cargo Vessels</a:t>
            </a:r>
            <a:endParaRPr lang="en-GB" sz="3000" dirty="0">
              <a:solidFill>
                <a:srgbClr val="0093BB"/>
              </a:solidFill>
            </a:endParaRPr>
          </a:p>
        </p:txBody>
      </p:sp>
      <p:cxnSp>
        <p:nvCxnSpPr>
          <p:cNvPr id="11" name="Straight Connector 10">
            <a:extLst>
              <a:ext uri="{FF2B5EF4-FFF2-40B4-BE49-F238E27FC236}">
                <a16:creationId xmlns:a16="http://schemas.microsoft.com/office/drawing/2014/main" id="{144866E7-F316-47D5-8BCA-8ADDC50B6180}"/>
              </a:ext>
            </a:extLst>
          </p:cNvPr>
          <p:cNvCxnSpPr/>
          <p:nvPr/>
        </p:nvCxnSpPr>
        <p:spPr>
          <a:xfrm>
            <a:off x="0" y="127405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F94A6E4-AECD-4104-95DF-4C5E8BB4E053}"/>
              </a:ext>
            </a:extLst>
          </p:cNvPr>
          <p:cNvSpPr txBox="1">
            <a:spLocks/>
          </p:cNvSpPr>
          <p:nvPr/>
        </p:nvSpPr>
        <p:spPr>
          <a:xfrm>
            <a:off x="479375" y="1287123"/>
            <a:ext cx="3456385" cy="4819230"/>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pPr algn="ctr"/>
            <a:endParaRPr lang="en-US" sz="1800" dirty="0">
              <a:solidFill>
                <a:schemeClr val="tx1">
                  <a:lumMod val="75000"/>
                  <a:lumOff val="25000"/>
                </a:schemeClr>
              </a:solidFill>
            </a:endParaRPr>
          </a:p>
          <a:p>
            <a:pPr algn="ctr"/>
            <a:endParaRPr lang="en-US" sz="1800" dirty="0">
              <a:solidFill>
                <a:schemeClr val="tx1">
                  <a:lumMod val="75000"/>
                  <a:lumOff val="25000"/>
                </a:schemeClr>
              </a:solidFill>
            </a:endParaRPr>
          </a:p>
          <a:p>
            <a:pPr algn="ctr"/>
            <a:endParaRPr lang="en-US" sz="1800" i="1" dirty="0">
              <a:solidFill>
                <a:schemeClr val="tx1">
                  <a:lumMod val="75000"/>
                  <a:lumOff val="25000"/>
                </a:schemeClr>
              </a:solidFill>
              <a:latin typeface="+mn-lt"/>
            </a:endParaRPr>
          </a:p>
        </p:txBody>
      </p:sp>
      <p:sp>
        <p:nvSpPr>
          <p:cNvPr id="9" name="Title 1">
            <a:extLst>
              <a:ext uri="{FF2B5EF4-FFF2-40B4-BE49-F238E27FC236}">
                <a16:creationId xmlns:a16="http://schemas.microsoft.com/office/drawing/2014/main" id="{C9F61D6E-A5AC-4922-96EF-2DF2DB9C97D0}"/>
              </a:ext>
            </a:extLst>
          </p:cNvPr>
          <p:cNvSpPr txBox="1">
            <a:spLocks/>
          </p:cNvSpPr>
          <p:nvPr/>
        </p:nvSpPr>
        <p:spPr>
          <a:xfrm>
            <a:off x="5447929" y="2679133"/>
            <a:ext cx="6591225" cy="3670255"/>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pPr algn="just"/>
            <a:endParaRPr lang="en-GB" sz="2000" dirty="0">
              <a:solidFill>
                <a:schemeClr val="tx1">
                  <a:lumMod val="75000"/>
                  <a:lumOff val="25000"/>
                </a:schemeClr>
              </a:solidFill>
              <a:effectLst/>
              <a:latin typeface="+mn-lt"/>
              <a:ea typeface="Calibri" panose="020F0502020204030204" pitchFamily="34" charset="0"/>
              <a:cs typeface="Calibri" panose="020F0502020204030204" pitchFamily="34" charset="0"/>
            </a:endParaRPr>
          </a:p>
          <a:p>
            <a:pPr algn="just"/>
            <a:r>
              <a:rPr lang="en-GB" sz="2000" dirty="0">
                <a:solidFill>
                  <a:schemeClr val="tx1">
                    <a:lumMod val="75000"/>
                    <a:lumOff val="25000"/>
                  </a:schemeClr>
                </a:solidFill>
                <a:effectLst/>
                <a:latin typeface="+mn-lt"/>
                <a:ea typeface="Calibri" panose="020F0502020204030204" pitchFamily="34" charset="0"/>
                <a:cs typeface="Calibri" panose="020F0502020204030204" pitchFamily="34" charset="0"/>
              </a:rPr>
              <a:t>The Maritime Safety Committee, at its 98th session in June 2017, also adopted </a:t>
            </a:r>
            <a:r>
              <a:rPr lang="en-GB" sz="2000" u="sng" dirty="0">
                <a:solidFill>
                  <a:schemeClr val="tx1">
                    <a:lumMod val="75000"/>
                    <a:lumOff val="25000"/>
                  </a:schemeClr>
                </a:solidFill>
                <a:effectLst/>
                <a:latin typeface="+mn-lt"/>
                <a:ea typeface="Calibri" panose="020F0502020204030204" pitchFamily="34" charset="0"/>
                <a:hlinkClick r:id="rId5">
                  <a:extLst>
                    <a:ext uri="{A12FA001-AC4F-418D-AE19-62706E023703}">
                      <ahyp:hlinkClr xmlns:ahyp="http://schemas.microsoft.com/office/drawing/2018/hyperlinkcolor" val="tx"/>
                    </a:ext>
                  </a:extLst>
                </a:hlinkClick>
              </a:rPr>
              <a:t>Resolution MSC.428(98)</a:t>
            </a:r>
            <a:r>
              <a:rPr lang="en-GB" sz="2000" dirty="0">
                <a:solidFill>
                  <a:schemeClr val="tx1">
                    <a:lumMod val="75000"/>
                    <a:lumOff val="25000"/>
                  </a:schemeClr>
                </a:solidFill>
                <a:effectLst/>
                <a:latin typeface="+mn-lt"/>
                <a:ea typeface="Calibri" panose="020F0502020204030204" pitchFamily="34" charset="0"/>
                <a:cs typeface="Calibri" panose="020F0502020204030204" pitchFamily="34" charset="0"/>
              </a:rPr>
              <a:t> - Maritime Cyber Risk Management in Safety Management Systems. </a:t>
            </a:r>
            <a:endParaRPr lang="en-GB" sz="2000" dirty="0">
              <a:solidFill>
                <a:schemeClr val="tx1">
                  <a:lumMod val="75000"/>
                  <a:lumOff val="25000"/>
                </a:schemeClr>
              </a:solidFill>
              <a:latin typeface="+mn-lt"/>
            </a:endParaRPr>
          </a:p>
          <a:p>
            <a:pPr algn="just"/>
            <a:endParaRPr lang="en-GB" sz="2000" dirty="0">
              <a:solidFill>
                <a:schemeClr val="tx1">
                  <a:lumMod val="75000"/>
                  <a:lumOff val="25000"/>
                </a:schemeClr>
              </a:solidFill>
              <a:latin typeface="+mn-lt"/>
            </a:endParaRPr>
          </a:p>
          <a:p>
            <a:pPr algn="just"/>
            <a:r>
              <a:rPr lang="en-PH" sz="2000" dirty="0">
                <a:solidFill>
                  <a:schemeClr val="tx1">
                    <a:lumMod val="75000"/>
                    <a:lumOff val="25000"/>
                  </a:schemeClr>
                </a:solidFill>
                <a:latin typeface="+mn-lt"/>
              </a:rPr>
              <a:t>Officers onboard must ensure that cyber risks are appropriately addressed in existing safety management systems (as defined in the ISM Code) no later than the first annual verification of the company’s Document of Compliance after 01 January 2021.</a:t>
            </a:r>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p:txBody>
      </p:sp>
      <p:sp>
        <p:nvSpPr>
          <p:cNvPr id="7" name="Title 1">
            <a:extLst>
              <a:ext uri="{FF2B5EF4-FFF2-40B4-BE49-F238E27FC236}">
                <a16:creationId xmlns:a16="http://schemas.microsoft.com/office/drawing/2014/main" id="{C1790BCA-D568-460B-985D-C9CAE34A3AB1}"/>
              </a:ext>
            </a:extLst>
          </p:cNvPr>
          <p:cNvSpPr txBox="1">
            <a:spLocks/>
          </p:cNvSpPr>
          <p:nvPr/>
        </p:nvSpPr>
        <p:spPr>
          <a:xfrm>
            <a:off x="5447929" y="1412775"/>
            <a:ext cx="6642490" cy="1098807"/>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r>
              <a:rPr lang="en-US" sz="2600" b="1" dirty="0">
                <a:solidFill>
                  <a:schemeClr val="tx1">
                    <a:lumMod val="75000"/>
                    <a:lumOff val="25000"/>
                  </a:schemeClr>
                </a:solidFill>
                <a:latin typeface="+mn-lt"/>
              </a:rPr>
              <a:t>MARITIME CYBER RISK MANAGEMENT</a:t>
            </a:r>
          </a:p>
          <a:p>
            <a:r>
              <a:rPr lang="en-US" sz="2600" b="1" dirty="0">
                <a:solidFill>
                  <a:schemeClr val="tx1">
                    <a:lumMod val="75000"/>
                    <a:lumOff val="25000"/>
                  </a:schemeClr>
                </a:solidFill>
                <a:latin typeface="+mn-lt"/>
              </a:rPr>
              <a:t>International Safety Management (ISM) Code</a:t>
            </a:r>
          </a:p>
          <a:p>
            <a:r>
              <a:rPr lang="en-US" sz="2200" dirty="0">
                <a:solidFill>
                  <a:schemeClr val="tx1">
                    <a:lumMod val="75000"/>
                    <a:lumOff val="25000"/>
                  </a:schemeClr>
                </a:solidFill>
                <a:latin typeface="+mn-lt"/>
              </a:rPr>
              <a:t>Entry into force: 01 January 2021</a:t>
            </a:r>
            <a:endParaRPr lang="en-US" sz="1800" dirty="0">
              <a:solidFill>
                <a:schemeClr val="tx1">
                  <a:lumMod val="75000"/>
                  <a:lumOff val="25000"/>
                </a:schemeClr>
              </a:solidFill>
              <a:latin typeface="+mn-lt"/>
            </a:endParaRPr>
          </a:p>
        </p:txBody>
      </p:sp>
    </p:spTree>
    <p:extLst>
      <p:ext uri="{BB962C8B-B14F-4D97-AF65-F5344CB8AC3E}">
        <p14:creationId xmlns:p14="http://schemas.microsoft.com/office/powerpoint/2010/main" val="2150539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DA6E216-516F-4C5D-9EC7-364B3E12FB6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1299" r="-2690"/>
          <a:stretch/>
        </p:blipFill>
        <p:spPr>
          <a:xfrm>
            <a:off x="13774" y="1302893"/>
            <a:ext cx="6442266" cy="5208012"/>
          </a:xfrm>
          <a:prstGeom prst="rect">
            <a:avLst/>
          </a:prstGeom>
        </p:spPr>
      </p:pic>
      <p:sp>
        <p:nvSpPr>
          <p:cNvPr id="5" name="Rectangle 4">
            <a:extLst>
              <a:ext uri="{FF2B5EF4-FFF2-40B4-BE49-F238E27FC236}">
                <a16:creationId xmlns:a16="http://schemas.microsoft.com/office/drawing/2014/main" id="{25728207-6EE3-4463-A906-5FD708AD7784}"/>
              </a:ext>
            </a:extLst>
          </p:cNvPr>
          <p:cNvSpPr/>
          <p:nvPr/>
        </p:nvSpPr>
        <p:spPr>
          <a:xfrm>
            <a:off x="5231904" y="1266363"/>
            <a:ext cx="6960096" cy="1274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Rectangle 13">
            <a:extLst>
              <a:ext uri="{FF2B5EF4-FFF2-40B4-BE49-F238E27FC236}">
                <a16:creationId xmlns:a16="http://schemas.microsoft.com/office/drawing/2014/main" id="{D3C288EF-B2AE-4408-BDB9-4F78F7D4B156}"/>
              </a:ext>
            </a:extLst>
          </p:cNvPr>
          <p:cNvSpPr/>
          <p:nvPr/>
        </p:nvSpPr>
        <p:spPr>
          <a:xfrm>
            <a:off x="5231904" y="2540417"/>
            <a:ext cx="6960096" cy="3970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itle 9">
            <a:extLst>
              <a:ext uri="{FF2B5EF4-FFF2-40B4-BE49-F238E27FC236}">
                <a16:creationId xmlns:a16="http://schemas.microsoft.com/office/drawing/2014/main" id="{782EDB1A-B93C-44A9-B3A9-A104B99C1B29}"/>
              </a:ext>
            </a:extLst>
          </p:cNvPr>
          <p:cNvSpPr>
            <a:spLocks noGrp="1"/>
          </p:cNvSpPr>
          <p:nvPr>
            <p:ph type="title"/>
          </p:nvPr>
        </p:nvSpPr>
        <p:spPr>
          <a:xfrm>
            <a:off x="119336" y="0"/>
            <a:ext cx="9793088" cy="1274058"/>
          </a:xfrm>
        </p:spPr>
        <p:txBody>
          <a:bodyPr/>
          <a:lstStyle/>
          <a:p>
            <a:r>
              <a:rPr lang="en-US" sz="4000" dirty="0"/>
              <a:t>NEW RULES &amp; REGULATIONS</a:t>
            </a:r>
            <a:br>
              <a:rPr lang="en-US" sz="4000" dirty="0"/>
            </a:br>
            <a:r>
              <a:rPr lang="en-US" sz="3000" dirty="0">
                <a:solidFill>
                  <a:srgbClr val="0093BB"/>
                </a:solidFill>
              </a:rPr>
              <a:t>All Cargo Vessels</a:t>
            </a:r>
            <a:endParaRPr lang="en-GB" sz="3000" dirty="0">
              <a:solidFill>
                <a:srgbClr val="0093BB"/>
              </a:solidFill>
            </a:endParaRPr>
          </a:p>
        </p:txBody>
      </p:sp>
      <p:cxnSp>
        <p:nvCxnSpPr>
          <p:cNvPr id="11" name="Straight Connector 10">
            <a:extLst>
              <a:ext uri="{FF2B5EF4-FFF2-40B4-BE49-F238E27FC236}">
                <a16:creationId xmlns:a16="http://schemas.microsoft.com/office/drawing/2014/main" id="{144866E7-F316-47D5-8BCA-8ADDC50B6180}"/>
              </a:ext>
            </a:extLst>
          </p:cNvPr>
          <p:cNvCxnSpPr/>
          <p:nvPr/>
        </p:nvCxnSpPr>
        <p:spPr>
          <a:xfrm>
            <a:off x="0" y="127405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F94A6E4-AECD-4104-95DF-4C5E8BB4E053}"/>
              </a:ext>
            </a:extLst>
          </p:cNvPr>
          <p:cNvSpPr txBox="1">
            <a:spLocks/>
          </p:cNvSpPr>
          <p:nvPr/>
        </p:nvSpPr>
        <p:spPr>
          <a:xfrm>
            <a:off x="479375" y="1287123"/>
            <a:ext cx="3456385" cy="4819230"/>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pPr algn="ctr"/>
            <a:endParaRPr lang="en-US" sz="1800" dirty="0">
              <a:solidFill>
                <a:schemeClr val="tx1">
                  <a:lumMod val="75000"/>
                  <a:lumOff val="25000"/>
                </a:schemeClr>
              </a:solidFill>
            </a:endParaRPr>
          </a:p>
          <a:p>
            <a:pPr algn="ctr"/>
            <a:endParaRPr lang="en-US" sz="1800" dirty="0">
              <a:solidFill>
                <a:schemeClr val="tx1">
                  <a:lumMod val="75000"/>
                  <a:lumOff val="25000"/>
                </a:schemeClr>
              </a:solidFill>
            </a:endParaRPr>
          </a:p>
          <a:p>
            <a:pPr algn="ctr"/>
            <a:endParaRPr lang="en-US" sz="1800" i="1" dirty="0">
              <a:solidFill>
                <a:schemeClr val="tx1">
                  <a:lumMod val="75000"/>
                  <a:lumOff val="25000"/>
                </a:schemeClr>
              </a:solidFill>
              <a:latin typeface="+mn-lt"/>
            </a:endParaRPr>
          </a:p>
        </p:txBody>
      </p:sp>
      <p:sp>
        <p:nvSpPr>
          <p:cNvPr id="9" name="Title 1">
            <a:extLst>
              <a:ext uri="{FF2B5EF4-FFF2-40B4-BE49-F238E27FC236}">
                <a16:creationId xmlns:a16="http://schemas.microsoft.com/office/drawing/2014/main" id="{C9F61D6E-A5AC-4922-96EF-2DF2DB9C97D0}"/>
              </a:ext>
            </a:extLst>
          </p:cNvPr>
          <p:cNvSpPr txBox="1">
            <a:spLocks/>
          </p:cNvSpPr>
          <p:nvPr/>
        </p:nvSpPr>
        <p:spPr>
          <a:xfrm>
            <a:off x="5447926" y="2679133"/>
            <a:ext cx="6591227" cy="3670255"/>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pPr algn="ctr"/>
            <a:endParaRPr lang="en-US" sz="2000" dirty="0">
              <a:solidFill>
                <a:schemeClr val="tx1">
                  <a:lumMod val="75000"/>
                  <a:lumOff val="25000"/>
                </a:schemeClr>
              </a:solidFill>
              <a:latin typeface="+mn-lt"/>
            </a:endParaRPr>
          </a:p>
          <a:p>
            <a:pPr marL="342900" indent="-342900" algn="just">
              <a:buAutoNum type="arabicPeriod"/>
            </a:pPr>
            <a:r>
              <a:rPr lang="en-US" sz="2000" dirty="0">
                <a:solidFill>
                  <a:schemeClr val="tx1">
                    <a:lumMod val="75000"/>
                    <a:lumOff val="25000"/>
                  </a:schemeClr>
                </a:solidFill>
                <a:latin typeface="+mn-lt"/>
              </a:rPr>
              <a:t>Electronic Record Books (</a:t>
            </a:r>
            <a:r>
              <a:rPr lang="en-US" sz="2000" dirty="0" err="1">
                <a:solidFill>
                  <a:schemeClr val="tx1">
                    <a:lumMod val="75000"/>
                    <a:lumOff val="25000"/>
                  </a:schemeClr>
                </a:solidFill>
                <a:latin typeface="+mn-lt"/>
              </a:rPr>
              <a:t>eRB</a:t>
            </a:r>
            <a:r>
              <a:rPr lang="en-US" sz="2000" dirty="0">
                <a:solidFill>
                  <a:schemeClr val="tx1">
                    <a:lumMod val="75000"/>
                    <a:lumOff val="25000"/>
                  </a:schemeClr>
                </a:solidFill>
                <a:latin typeface="+mn-lt"/>
              </a:rPr>
              <a:t>) as an alternative method to hard copy record books approved by the Administration in accordance with Guidelines, Res. MEPC.312(74) is accepted.  This applies to the Record Book of Engine Parameters (</a:t>
            </a:r>
            <a:r>
              <a:rPr lang="en-US" sz="2000" dirty="0" err="1">
                <a:solidFill>
                  <a:schemeClr val="tx1">
                    <a:lumMod val="75000"/>
                    <a:lumOff val="25000"/>
                  </a:schemeClr>
                </a:solidFill>
                <a:latin typeface="+mn-lt"/>
              </a:rPr>
              <a:t>Nox</a:t>
            </a:r>
            <a:r>
              <a:rPr lang="en-US" sz="2000" dirty="0">
                <a:solidFill>
                  <a:schemeClr val="tx1">
                    <a:lumMod val="75000"/>
                    <a:lumOff val="25000"/>
                  </a:schemeClr>
                </a:solidFill>
                <a:latin typeface="+mn-lt"/>
              </a:rPr>
              <a:t> Technical Code).</a:t>
            </a: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p:txBody>
      </p:sp>
      <p:sp>
        <p:nvSpPr>
          <p:cNvPr id="7" name="Title 1">
            <a:extLst>
              <a:ext uri="{FF2B5EF4-FFF2-40B4-BE49-F238E27FC236}">
                <a16:creationId xmlns:a16="http://schemas.microsoft.com/office/drawing/2014/main" id="{C1790BCA-D568-460B-985D-C9CAE34A3AB1}"/>
              </a:ext>
            </a:extLst>
          </p:cNvPr>
          <p:cNvSpPr txBox="1">
            <a:spLocks/>
          </p:cNvSpPr>
          <p:nvPr/>
        </p:nvSpPr>
        <p:spPr>
          <a:xfrm>
            <a:off x="5447927" y="1412775"/>
            <a:ext cx="6642491" cy="1098807"/>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r>
              <a:rPr lang="en-US" sz="2600" b="1" dirty="0" err="1">
                <a:solidFill>
                  <a:schemeClr val="tx1">
                    <a:lumMod val="75000"/>
                    <a:lumOff val="25000"/>
                  </a:schemeClr>
                </a:solidFill>
                <a:latin typeface="+mn-lt"/>
              </a:rPr>
              <a:t>Nox</a:t>
            </a:r>
            <a:r>
              <a:rPr lang="en-US" sz="2600" b="1" dirty="0">
                <a:solidFill>
                  <a:schemeClr val="tx1">
                    <a:lumMod val="75000"/>
                    <a:lumOff val="25000"/>
                  </a:schemeClr>
                </a:solidFill>
                <a:latin typeface="+mn-lt"/>
              </a:rPr>
              <a:t> Technical Code</a:t>
            </a:r>
          </a:p>
          <a:p>
            <a:r>
              <a:rPr lang="en-US" sz="2200" dirty="0">
                <a:solidFill>
                  <a:schemeClr val="tx1">
                    <a:lumMod val="75000"/>
                    <a:lumOff val="25000"/>
                  </a:schemeClr>
                </a:solidFill>
                <a:latin typeface="+mn-lt"/>
              </a:rPr>
              <a:t>Regulation 1.3</a:t>
            </a:r>
          </a:p>
          <a:p>
            <a:r>
              <a:rPr lang="en-US" sz="2200" dirty="0">
                <a:solidFill>
                  <a:schemeClr val="tx1">
                    <a:lumMod val="75000"/>
                    <a:lumOff val="25000"/>
                  </a:schemeClr>
                </a:solidFill>
                <a:latin typeface="+mn-lt"/>
              </a:rPr>
              <a:t>Entry into force: 01 October 2020</a:t>
            </a:r>
          </a:p>
          <a:p>
            <a:pPr marL="342900" indent="-342900" algn="just">
              <a:buAutoNum type="arabicPeriod"/>
            </a:pPr>
            <a:endParaRPr lang="en-US" sz="2200" dirty="0">
              <a:solidFill>
                <a:schemeClr val="tx1">
                  <a:lumMod val="75000"/>
                  <a:lumOff val="25000"/>
                </a:schemeClr>
              </a:solidFill>
              <a:latin typeface="+mn-lt"/>
            </a:endParaRPr>
          </a:p>
          <a:p>
            <a:pPr algn="just"/>
            <a:endParaRPr lang="en-US" sz="2200" dirty="0">
              <a:solidFill>
                <a:schemeClr val="tx1">
                  <a:lumMod val="75000"/>
                  <a:lumOff val="25000"/>
                </a:schemeClr>
              </a:solidFill>
              <a:latin typeface="+mn-lt"/>
            </a:endParaRPr>
          </a:p>
          <a:p>
            <a:pPr algn="just"/>
            <a:endParaRPr lang="en-US" sz="2200" dirty="0">
              <a:solidFill>
                <a:schemeClr val="tx1">
                  <a:lumMod val="75000"/>
                  <a:lumOff val="25000"/>
                </a:schemeClr>
              </a:solidFill>
              <a:latin typeface="+mn-lt"/>
            </a:endParaRPr>
          </a:p>
          <a:p>
            <a:pPr algn="just"/>
            <a:endParaRPr lang="en-US" sz="2200" dirty="0">
              <a:solidFill>
                <a:schemeClr val="tx1">
                  <a:lumMod val="75000"/>
                  <a:lumOff val="25000"/>
                </a:schemeClr>
              </a:solidFill>
              <a:latin typeface="+mn-lt"/>
            </a:endParaRPr>
          </a:p>
          <a:p>
            <a:pPr algn="just"/>
            <a:endParaRPr lang="en-US" sz="2200" dirty="0">
              <a:solidFill>
                <a:schemeClr val="tx1">
                  <a:lumMod val="75000"/>
                  <a:lumOff val="25000"/>
                </a:schemeClr>
              </a:solidFill>
              <a:latin typeface="+mn-lt"/>
            </a:endParaRPr>
          </a:p>
        </p:txBody>
      </p:sp>
    </p:spTree>
    <p:extLst>
      <p:ext uri="{BB962C8B-B14F-4D97-AF65-F5344CB8AC3E}">
        <p14:creationId xmlns:p14="http://schemas.microsoft.com/office/powerpoint/2010/main" val="90339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728207-6EE3-4463-A906-5FD708AD7784}"/>
              </a:ext>
            </a:extLst>
          </p:cNvPr>
          <p:cNvSpPr/>
          <p:nvPr/>
        </p:nvSpPr>
        <p:spPr>
          <a:xfrm>
            <a:off x="5231904" y="1266363"/>
            <a:ext cx="6960096" cy="1274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Rectangle 13">
            <a:extLst>
              <a:ext uri="{FF2B5EF4-FFF2-40B4-BE49-F238E27FC236}">
                <a16:creationId xmlns:a16="http://schemas.microsoft.com/office/drawing/2014/main" id="{D3C288EF-B2AE-4408-BDB9-4F78F7D4B156}"/>
              </a:ext>
            </a:extLst>
          </p:cNvPr>
          <p:cNvSpPr/>
          <p:nvPr/>
        </p:nvSpPr>
        <p:spPr>
          <a:xfrm>
            <a:off x="5231904" y="2540417"/>
            <a:ext cx="6960096" cy="3970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itle 9">
            <a:extLst>
              <a:ext uri="{FF2B5EF4-FFF2-40B4-BE49-F238E27FC236}">
                <a16:creationId xmlns:a16="http://schemas.microsoft.com/office/drawing/2014/main" id="{782EDB1A-B93C-44A9-B3A9-A104B99C1B29}"/>
              </a:ext>
            </a:extLst>
          </p:cNvPr>
          <p:cNvSpPr>
            <a:spLocks noGrp="1"/>
          </p:cNvSpPr>
          <p:nvPr>
            <p:ph type="title"/>
          </p:nvPr>
        </p:nvSpPr>
        <p:spPr>
          <a:xfrm>
            <a:off x="119336" y="0"/>
            <a:ext cx="9793088" cy="1274058"/>
          </a:xfrm>
        </p:spPr>
        <p:txBody>
          <a:bodyPr/>
          <a:lstStyle/>
          <a:p>
            <a:r>
              <a:rPr lang="en-US" sz="4000" dirty="0"/>
              <a:t>NEW RULES &amp; REGULATIONS</a:t>
            </a:r>
            <a:br>
              <a:rPr lang="en-US" sz="4000" dirty="0"/>
            </a:br>
            <a:r>
              <a:rPr lang="en-US" sz="3000" dirty="0">
                <a:solidFill>
                  <a:srgbClr val="0093BB"/>
                </a:solidFill>
              </a:rPr>
              <a:t>All Cargo Vessels</a:t>
            </a:r>
            <a:endParaRPr lang="en-GB" sz="3000" dirty="0">
              <a:solidFill>
                <a:srgbClr val="0093BB"/>
              </a:solidFill>
            </a:endParaRPr>
          </a:p>
        </p:txBody>
      </p:sp>
      <p:cxnSp>
        <p:nvCxnSpPr>
          <p:cNvPr id="11" name="Straight Connector 10">
            <a:extLst>
              <a:ext uri="{FF2B5EF4-FFF2-40B4-BE49-F238E27FC236}">
                <a16:creationId xmlns:a16="http://schemas.microsoft.com/office/drawing/2014/main" id="{144866E7-F316-47D5-8BCA-8ADDC50B6180}"/>
              </a:ext>
            </a:extLst>
          </p:cNvPr>
          <p:cNvCxnSpPr/>
          <p:nvPr/>
        </p:nvCxnSpPr>
        <p:spPr>
          <a:xfrm>
            <a:off x="0" y="127405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F94A6E4-AECD-4104-95DF-4C5E8BB4E053}"/>
              </a:ext>
            </a:extLst>
          </p:cNvPr>
          <p:cNvSpPr txBox="1">
            <a:spLocks/>
          </p:cNvSpPr>
          <p:nvPr/>
        </p:nvSpPr>
        <p:spPr>
          <a:xfrm>
            <a:off x="479375" y="1287123"/>
            <a:ext cx="3456385" cy="4819230"/>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pPr algn="ctr"/>
            <a:endParaRPr lang="en-US" sz="1800" dirty="0">
              <a:solidFill>
                <a:schemeClr val="tx1">
                  <a:lumMod val="75000"/>
                  <a:lumOff val="25000"/>
                </a:schemeClr>
              </a:solidFill>
            </a:endParaRPr>
          </a:p>
          <a:p>
            <a:pPr algn="ctr"/>
            <a:endParaRPr lang="en-US" sz="1800" dirty="0">
              <a:solidFill>
                <a:schemeClr val="tx1">
                  <a:lumMod val="75000"/>
                  <a:lumOff val="25000"/>
                </a:schemeClr>
              </a:solidFill>
            </a:endParaRPr>
          </a:p>
          <a:p>
            <a:pPr algn="ctr"/>
            <a:endParaRPr lang="en-US" sz="1800" i="1" dirty="0">
              <a:solidFill>
                <a:schemeClr val="tx1">
                  <a:lumMod val="75000"/>
                  <a:lumOff val="25000"/>
                </a:schemeClr>
              </a:solidFill>
              <a:latin typeface="+mn-lt"/>
            </a:endParaRPr>
          </a:p>
        </p:txBody>
      </p:sp>
      <p:sp>
        <p:nvSpPr>
          <p:cNvPr id="9" name="Title 1">
            <a:extLst>
              <a:ext uri="{FF2B5EF4-FFF2-40B4-BE49-F238E27FC236}">
                <a16:creationId xmlns:a16="http://schemas.microsoft.com/office/drawing/2014/main" id="{C9F61D6E-A5AC-4922-96EF-2DF2DB9C97D0}"/>
              </a:ext>
            </a:extLst>
          </p:cNvPr>
          <p:cNvSpPr txBox="1">
            <a:spLocks/>
          </p:cNvSpPr>
          <p:nvPr/>
        </p:nvSpPr>
        <p:spPr>
          <a:xfrm>
            <a:off x="5447926" y="2679133"/>
            <a:ext cx="6591227" cy="3670255"/>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pPr algn="ctr"/>
            <a:endParaRPr lang="en-US" sz="2000" dirty="0">
              <a:solidFill>
                <a:schemeClr val="tx1">
                  <a:lumMod val="75000"/>
                  <a:lumOff val="25000"/>
                </a:schemeClr>
              </a:solidFill>
              <a:latin typeface="+mn-lt"/>
            </a:endParaRPr>
          </a:p>
          <a:p>
            <a:pPr marL="342900" indent="-342900" algn="just">
              <a:buAutoNum type="arabicPeriod"/>
            </a:pPr>
            <a:r>
              <a:rPr lang="en-US" sz="2000" dirty="0">
                <a:solidFill>
                  <a:schemeClr val="tx1">
                    <a:lumMod val="75000"/>
                    <a:lumOff val="25000"/>
                  </a:schemeClr>
                </a:solidFill>
                <a:latin typeface="+mn-lt"/>
              </a:rPr>
              <a:t>Electronic Record Books (</a:t>
            </a:r>
            <a:r>
              <a:rPr lang="en-US" sz="2000" dirty="0" err="1">
                <a:solidFill>
                  <a:schemeClr val="tx1">
                    <a:lumMod val="75000"/>
                    <a:lumOff val="25000"/>
                  </a:schemeClr>
                </a:solidFill>
                <a:latin typeface="+mn-lt"/>
              </a:rPr>
              <a:t>eRB</a:t>
            </a:r>
            <a:r>
              <a:rPr lang="en-US" sz="2000" dirty="0">
                <a:solidFill>
                  <a:schemeClr val="tx1">
                    <a:lumMod val="75000"/>
                    <a:lumOff val="25000"/>
                  </a:schemeClr>
                </a:solidFill>
                <a:latin typeface="+mn-lt"/>
              </a:rPr>
              <a:t>) as an alternative method to hard copy record books approved by the Administration in accordance with Guidelines, Res. MEPC.312(74) is accepted.  This applies to the MARPOL record books</a:t>
            </a: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p:txBody>
      </p:sp>
      <p:sp>
        <p:nvSpPr>
          <p:cNvPr id="7" name="Title 1">
            <a:extLst>
              <a:ext uri="{FF2B5EF4-FFF2-40B4-BE49-F238E27FC236}">
                <a16:creationId xmlns:a16="http://schemas.microsoft.com/office/drawing/2014/main" id="{C1790BCA-D568-460B-985D-C9CAE34A3AB1}"/>
              </a:ext>
            </a:extLst>
          </p:cNvPr>
          <p:cNvSpPr txBox="1">
            <a:spLocks/>
          </p:cNvSpPr>
          <p:nvPr/>
        </p:nvSpPr>
        <p:spPr>
          <a:xfrm>
            <a:off x="5447927" y="1412775"/>
            <a:ext cx="6642491" cy="1098807"/>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r>
              <a:rPr lang="en-US" sz="2600" b="1" dirty="0">
                <a:solidFill>
                  <a:schemeClr val="tx1">
                    <a:lumMod val="75000"/>
                    <a:lumOff val="25000"/>
                  </a:schemeClr>
                </a:solidFill>
                <a:latin typeface="+mn-lt"/>
              </a:rPr>
              <a:t>MARPOL</a:t>
            </a:r>
          </a:p>
          <a:p>
            <a:r>
              <a:rPr lang="en-US" sz="2200" dirty="0">
                <a:solidFill>
                  <a:schemeClr val="tx1">
                    <a:lumMod val="75000"/>
                    <a:lumOff val="25000"/>
                  </a:schemeClr>
                </a:solidFill>
                <a:latin typeface="+mn-lt"/>
              </a:rPr>
              <a:t>Annex I, II, IV and V</a:t>
            </a:r>
          </a:p>
          <a:p>
            <a:r>
              <a:rPr lang="en-US" sz="2200" dirty="0">
                <a:solidFill>
                  <a:schemeClr val="tx1">
                    <a:lumMod val="75000"/>
                    <a:lumOff val="25000"/>
                  </a:schemeClr>
                </a:solidFill>
                <a:latin typeface="+mn-lt"/>
              </a:rPr>
              <a:t>Entry into force: 01 October 2020</a:t>
            </a:r>
          </a:p>
          <a:p>
            <a:pPr marL="342900" indent="-342900" algn="just">
              <a:buAutoNum type="arabicPeriod"/>
            </a:pPr>
            <a:endParaRPr lang="en-US" sz="2200" dirty="0">
              <a:solidFill>
                <a:schemeClr val="tx1">
                  <a:lumMod val="75000"/>
                  <a:lumOff val="25000"/>
                </a:schemeClr>
              </a:solidFill>
              <a:latin typeface="+mn-lt"/>
            </a:endParaRPr>
          </a:p>
          <a:p>
            <a:pPr algn="just"/>
            <a:endParaRPr lang="en-US" sz="2200" dirty="0">
              <a:solidFill>
                <a:schemeClr val="tx1">
                  <a:lumMod val="75000"/>
                  <a:lumOff val="25000"/>
                </a:schemeClr>
              </a:solidFill>
              <a:latin typeface="+mn-lt"/>
            </a:endParaRPr>
          </a:p>
          <a:p>
            <a:pPr algn="just"/>
            <a:endParaRPr lang="en-US" sz="2200" dirty="0">
              <a:solidFill>
                <a:schemeClr val="tx1">
                  <a:lumMod val="75000"/>
                  <a:lumOff val="25000"/>
                </a:schemeClr>
              </a:solidFill>
              <a:latin typeface="+mn-lt"/>
            </a:endParaRPr>
          </a:p>
          <a:p>
            <a:pPr algn="just"/>
            <a:endParaRPr lang="en-US" sz="2200" dirty="0">
              <a:solidFill>
                <a:schemeClr val="tx1">
                  <a:lumMod val="75000"/>
                  <a:lumOff val="25000"/>
                </a:schemeClr>
              </a:solidFill>
              <a:latin typeface="+mn-lt"/>
            </a:endParaRPr>
          </a:p>
          <a:p>
            <a:pPr algn="just"/>
            <a:endParaRPr lang="en-US" sz="2200" dirty="0">
              <a:solidFill>
                <a:schemeClr val="tx1">
                  <a:lumMod val="75000"/>
                  <a:lumOff val="25000"/>
                </a:schemeClr>
              </a:solidFill>
              <a:latin typeface="+mn-lt"/>
            </a:endParaRPr>
          </a:p>
        </p:txBody>
      </p:sp>
      <p:pic>
        <p:nvPicPr>
          <p:cNvPr id="12" name="Picture 11">
            <a:extLst>
              <a:ext uri="{FF2B5EF4-FFF2-40B4-BE49-F238E27FC236}">
                <a16:creationId xmlns:a16="http://schemas.microsoft.com/office/drawing/2014/main" id="{CEBC4C43-6280-4FFA-8523-A94B586F1EB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 r="28825"/>
          <a:stretch/>
        </p:blipFill>
        <p:spPr>
          <a:xfrm>
            <a:off x="0" y="1287262"/>
            <a:ext cx="5245223" cy="5223651"/>
          </a:xfrm>
          <a:prstGeom prst="rect">
            <a:avLst/>
          </a:prstGeom>
        </p:spPr>
      </p:pic>
    </p:spTree>
    <p:extLst>
      <p:ext uri="{BB962C8B-B14F-4D97-AF65-F5344CB8AC3E}">
        <p14:creationId xmlns:p14="http://schemas.microsoft.com/office/powerpoint/2010/main" val="3136717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6B3F597-73DD-40EF-8BC5-50093A13D607}"/>
              </a:ext>
            </a:extLst>
          </p:cNvPr>
          <p:cNvSpPr/>
          <p:nvPr/>
        </p:nvSpPr>
        <p:spPr>
          <a:xfrm>
            <a:off x="5231904" y="2540417"/>
            <a:ext cx="6960096" cy="3970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Rectangle 18">
            <a:extLst>
              <a:ext uri="{FF2B5EF4-FFF2-40B4-BE49-F238E27FC236}">
                <a16:creationId xmlns:a16="http://schemas.microsoft.com/office/drawing/2014/main" id="{F6849CC4-8947-4594-BEE0-FDF0934F173A}"/>
              </a:ext>
            </a:extLst>
          </p:cNvPr>
          <p:cNvSpPr/>
          <p:nvPr/>
        </p:nvSpPr>
        <p:spPr>
          <a:xfrm>
            <a:off x="5231904" y="1266363"/>
            <a:ext cx="6960096" cy="1274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Title 9">
            <a:extLst>
              <a:ext uri="{FF2B5EF4-FFF2-40B4-BE49-F238E27FC236}">
                <a16:creationId xmlns:a16="http://schemas.microsoft.com/office/drawing/2014/main" id="{782EDB1A-B93C-44A9-B3A9-A104B99C1B29}"/>
              </a:ext>
            </a:extLst>
          </p:cNvPr>
          <p:cNvSpPr>
            <a:spLocks noGrp="1"/>
          </p:cNvSpPr>
          <p:nvPr>
            <p:ph type="title"/>
          </p:nvPr>
        </p:nvSpPr>
        <p:spPr>
          <a:xfrm>
            <a:off x="119336" y="0"/>
            <a:ext cx="9793088" cy="1274058"/>
          </a:xfrm>
        </p:spPr>
        <p:txBody>
          <a:bodyPr/>
          <a:lstStyle/>
          <a:p>
            <a:r>
              <a:rPr lang="en-US" sz="4000" dirty="0"/>
              <a:t>NEW RULES &amp; REGULATIONS</a:t>
            </a:r>
            <a:br>
              <a:rPr lang="en-US" sz="4000" dirty="0"/>
            </a:br>
            <a:r>
              <a:rPr lang="en-US" sz="3000" dirty="0">
                <a:solidFill>
                  <a:srgbClr val="0093BB"/>
                </a:solidFill>
              </a:rPr>
              <a:t>All Cargo Vessels</a:t>
            </a:r>
            <a:endParaRPr lang="en-GB" sz="3000" dirty="0">
              <a:solidFill>
                <a:srgbClr val="0093BB"/>
              </a:solidFill>
            </a:endParaRPr>
          </a:p>
        </p:txBody>
      </p:sp>
      <p:cxnSp>
        <p:nvCxnSpPr>
          <p:cNvPr id="11" name="Straight Connector 10">
            <a:extLst>
              <a:ext uri="{FF2B5EF4-FFF2-40B4-BE49-F238E27FC236}">
                <a16:creationId xmlns:a16="http://schemas.microsoft.com/office/drawing/2014/main" id="{144866E7-F316-47D5-8BCA-8ADDC50B6180}"/>
              </a:ext>
            </a:extLst>
          </p:cNvPr>
          <p:cNvCxnSpPr/>
          <p:nvPr/>
        </p:nvCxnSpPr>
        <p:spPr>
          <a:xfrm>
            <a:off x="0" y="127405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F94A6E4-AECD-4104-95DF-4C5E8BB4E053}"/>
              </a:ext>
            </a:extLst>
          </p:cNvPr>
          <p:cNvSpPr txBox="1">
            <a:spLocks/>
          </p:cNvSpPr>
          <p:nvPr/>
        </p:nvSpPr>
        <p:spPr>
          <a:xfrm>
            <a:off x="479375" y="1287123"/>
            <a:ext cx="3456385" cy="4819230"/>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pPr algn="ctr"/>
            <a:endParaRPr lang="en-US" sz="1800" dirty="0">
              <a:solidFill>
                <a:schemeClr val="tx1">
                  <a:lumMod val="75000"/>
                  <a:lumOff val="25000"/>
                </a:schemeClr>
              </a:solidFill>
            </a:endParaRPr>
          </a:p>
          <a:p>
            <a:pPr algn="ctr"/>
            <a:endParaRPr lang="en-US" sz="1800" dirty="0">
              <a:solidFill>
                <a:schemeClr val="tx1">
                  <a:lumMod val="75000"/>
                  <a:lumOff val="25000"/>
                </a:schemeClr>
              </a:solidFill>
            </a:endParaRPr>
          </a:p>
          <a:p>
            <a:pPr algn="ctr"/>
            <a:endParaRPr lang="en-US" sz="1800" i="1" dirty="0">
              <a:solidFill>
                <a:schemeClr val="tx1">
                  <a:lumMod val="75000"/>
                  <a:lumOff val="25000"/>
                </a:schemeClr>
              </a:solidFill>
              <a:latin typeface="+mn-lt"/>
            </a:endParaRPr>
          </a:p>
        </p:txBody>
      </p:sp>
      <p:sp>
        <p:nvSpPr>
          <p:cNvPr id="9" name="Title 1">
            <a:extLst>
              <a:ext uri="{FF2B5EF4-FFF2-40B4-BE49-F238E27FC236}">
                <a16:creationId xmlns:a16="http://schemas.microsoft.com/office/drawing/2014/main" id="{C9F61D6E-A5AC-4922-96EF-2DF2DB9C97D0}"/>
              </a:ext>
            </a:extLst>
          </p:cNvPr>
          <p:cNvSpPr txBox="1">
            <a:spLocks/>
          </p:cNvSpPr>
          <p:nvPr/>
        </p:nvSpPr>
        <p:spPr>
          <a:xfrm>
            <a:off x="5447928" y="2679133"/>
            <a:ext cx="6591226" cy="3670255"/>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pPr algn="ctr"/>
            <a:endParaRPr lang="en-US" sz="2000" dirty="0">
              <a:solidFill>
                <a:schemeClr val="tx1">
                  <a:lumMod val="75000"/>
                  <a:lumOff val="25000"/>
                </a:schemeClr>
              </a:solidFill>
              <a:latin typeface="+mn-lt"/>
            </a:endParaRPr>
          </a:p>
          <a:p>
            <a:pPr marL="342900" indent="-342900" algn="just">
              <a:buAutoNum type="arabicPeriod"/>
            </a:pPr>
            <a:r>
              <a:rPr lang="en-US" sz="2000" dirty="0">
                <a:solidFill>
                  <a:schemeClr val="tx1">
                    <a:lumMod val="75000"/>
                    <a:lumOff val="25000"/>
                  </a:schemeClr>
                </a:solidFill>
                <a:latin typeface="+mn-lt"/>
              </a:rPr>
              <a:t>Ballast water management systems installed on or after 28 October 2020 shall be in compliance with the BWMS Code (Res. MEPC.300(72)).  A unified interpretation of Appendix I clarifies that the “installed” means the contractual date of delivery of the ballast water management system.  In absence of this date, actual date of delivery may be used.</a:t>
            </a: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p:txBody>
      </p:sp>
      <p:sp>
        <p:nvSpPr>
          <p:cNvPr id="7" name="Title 1">
            <a:extLst>
              <a:ext uri="{FF2B5EF4-FFF2-40B4-BE49-F238E27FC236}">
                <a16:creationId xmlns:a16="http://schemas.microsoft.com/office/drawing/2014/main" id="{C1790BCA-D568-460B-985D-C9CAE34A3AB1}"/>
              </a:ext>
            </a:extLst>
          </p:cNvPr>
          <p:cNvSpPr txBox="1">
            <a:spLocks/>
          </p:cNvSpPr>
          <p:nvPr/>
        </p:nvSpPr>
        <p:spPr>
          <a:xfrm>
            <a:off x="5447928" y="1412775"/>
            <a:ext cx="6642491" cy="1098807"/>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r>
              <a:rPr lang="en-US" sz="2600" b="1" dirty="0">
                <a:solidFill>
                  <a:schemeClr val="tx1">
                    <a:lumMod val="75000"/>
                    <a:lumOff val="25000"/>
                  </a:schemeClr>
                </a:solidFill>
                <a:latin typeface="+mn-lt"/>
              </a:rPr>
              <a:t>BWMS Code </a:t>
            </a:r>
            <a:r>
              <a:rPr lang="en-US" sz="1200" dirty="0">
                <a:solidFill>
                  <a:schemeClr val="tx1">
                    <a:lumMod val="75000"/>
                    <a:lumOff val="25000"/>
                  </a:schemeClr>
                </a:solidFill>
                <a:latin typeface="+mn-lt"/>
              </a:rPr>
              <a:t>(Ballast Water Management System)</a:t>
            </a:r>
          </a:p>
          <a:p>
            <a:r>
              <a:rPr lang="en-US" sz="2200" dirty="0">
                <a:solidFill>
                  <a:schemeClr val="tx1">
                    <a:lumMod val="75000"/>
                    <a:lumOff val="25000"/>
                  </a:schemeClr>
                </a:solidFill>
                <a:latin typeface="+mn-lt"/>
              </a:rPr>
              <a:t>A-1 (New para. 8) &amp; D-3</a:t>
            </a:r>
          </a:p>
          <a:p>
            <a:r>
              <a:rPr lang="en-US" sz="2200" dirty="0">
                <a:solidFill>
                  <a:schemeClr val="tx1">
                    <a:lumMod val="75000"/>
                    <a:lumOff val="25000"/>
                  </a:schemeClr>
                </a:solidFill>
                <a:latin typeface="+mn-lt"/>
              </a:rPr>
              <a:t>Installations on or after 28 October 2020</a:t>
            </a:r>
          </a:p>
          <a:p>
            <a:pPr algn="just"/>
            <a:endParaRPr lang="en-US" sz="2200" dirty="0">
              <a:solidFill>
                <a:schemeClr val="tx1">
                  <a:lumMod val="75000"/>
                  <a:lumOff val="25000"/>
                </a:schemeClr>
              </a:solidFill>
              <a:latin typeface="+mn-lt"/>
            </a:endParaRPr>
          </a:p>
        </p:txBody>
      </p:sp>
      <p:pic>
        <p:nvPicPr>
          <p:cNvPr id="1026" name="Picture 2" descr="Ballast Water Management brochure">
            <a:extLst>
              <a:ext uri="{FF2B5EF4-FFF2-40B4-BE49-F238E27FC236}">
                <a16:creationId xmlns:a16="http://schemas.microsoft.com/office/drawing/2014/main" id="{ED4601CE-247E-4ABB-BF21-C3AF33CC8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7" y="1266363"/>
            <a:ext cx="5159340" cy="410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6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9FE182C-E700-4566-B97A-0B939004409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514" r="24481"/>
          <a:stretch/>
        </p:blipFill>
        <p:spPr>
          <a:xfrm>
            <a:off x="0" y="1289310"/>
            <a:ext cx="5437414" cy="5225691"/>
          </a:xfrm>
          <a:prstGeom prst="rect">
            <a:avLst/>
          </a:prstGeom>
        </p:spPr>
      </p:pic>
      <p:sp>
        <p:nvSpPr>
          <p:cNvPr id="8" name="Title 9">
            <a:extLst>
              <a:ext uri="{FF2B5EF4-FFF2-40B4-BE49-F238E27FC236}">
                <a16:creationId xmlns:a16="http://schemas.microsoft.com/office/drawing/2014/main" id="{782EDB1A-B93C-44A9-B3A9-A104B99C1B29}"/>
              </a:ext>
            </a:extLst>
          </p:cNvPr>
          <p:cNvSpPr>
            <a:spLocks noGrp="1"/>
          </p:cNvSpPr>
          <p:nvPr>
            <p:ph type="title"/>
          </p:nvPr>
        </p:nvSpPr>
        <p:spPr>
          <a:xfrm>
            <a:off x="143086" y="403755"/>
            <a:ext cx="9793088" cy="1274058"/>
          </a:xfrm>
        </p:spPr>
        <p:txBody>
          <a:bodyPr/>
          <a:lstStyle/>
          <a:p>
            <a:r>
              <a:rPr kumimoji="0" lang="en-US" sz="4000" b="1" i="0" u="sng" strike="noStrike" kern="1200" cap="none" spc="-50" normalizeH="0" baseline="0" noProof="0" dirty="0">
                <a:ln>
                  <a:noFill/>
                </a:ln>
                <a:solidFill>
                  <a:srgbClr val="005AA5"/>
                </a:solidFill>
                <a:effectLst/>
                <a:uLnTx/>
                <a:uFillTx/>
                <a:latin typeface="Calibri Light" panose="020F0302020204030204"/>
                <a:ea typeface="+mj-ea"/>
                <a:cs typeface="+mj-cs"/>
              </a:rPr>
              <a:t>NEW RULES &amp; REGULATIONS :</a:t>
            </a:r>
            <a:br>
              <a:rPr kumimoji="0" lang="en-US" sz="4000" b="1" i="0" u="none" strike="noStrike" kern="1200" cap="none" spc="-50" normalizeH="0" baseline="0" noProof="0" dirty="0">
                <a:ln>
                  <a:noFill/>
                </a:ln>
                <a:solidFill>
                  <a:srgbClr val="005AA5"/>
                </a:solidFill>
                <a:effectLst/>
                <a:uLnTx/>
                <a:uFillTx/>
                <a:latin typeface="Calibri Light" panose="020F0302020204030204"/>
                <a:ea typeface="+mj-ea"/>
                <a:cs typeface="+mj-cs"/>
              </a:rPr>
            </a:br>
            <a:r>
              <a:rPr lang="en-US" sz="3000" dirty="0">
                <a:solidFill>
                  <a:srgbClr val="0093BB"/>
                </a:solidFill>
              </a:rPr>
              <a:t>All Cargo Vessels</a:t>
            </a:r>
            <a:br>
              <a:rPr kumimoji="0" lang="en-US" sz="4400" b="1" i="0" u="none" strike="noStrike" kern="1200" cap="none" spc="-50" normalizeH="0" baseline="0" noProof="0" dirty="0">
                <a:ln>
                  <a:noFill/>
                </a:ln>
                <a:solidFill>
                  <a:srgbClr val="005AA5"/>
                </a:solidFill>
                <a:effectLst/>
                <a:uLnTx/>
                <a:uFillTx/>
                <a:latin typeface="Calibri Light" panose="020F0302020204030204"/>
                <a:ea typeface="+mj-ea"/>
                <a:cs typeface="+mj-cs"/>
              </a:rPr>
            </a:br>
            <a:endParaRPr lang="en-GB" sz="3000" dirty="0">
              <a:solidFill>
                <a:srgbClr val="0093BB"/>
              </a:solidFill>
            </a:endParaRPr>
          </a:p>
        </p:txBody>
      </p:sp>
      <p:cxnSp>
        <p:nvCxnSpPr>
          <p:cNvPr id="11" name="Straight Connector 10">
            <a:extLst>
              <a:ext uri="{FF2B5EF4-FFF2-40B4-BE49-F238E27FC236}">
                <a16:creationId xmlns:a16="http://schemas.microsoft.com/office/drawing/2014/main" id="{144866E7-F316-47D5-8BCA-8ADDC50B6180}"/>
              </a:ext>
            </a:extLst>
          </p:cNvPr>
          <p:cNvCxnSpPr/>
          <p:nvPr/>
        </p:nvCxnSpPr>
        <p:spPr>
          <a:xfrm>
            <a:off x="0" y="127405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F94A6E4-AECD-4104-95DF-4C5E8BB4E053}"/>
              </a:ext>
            </a:extLst>
          </p:cNvPr>
          <p:cNvSpPr txBox="1">
            <a:spLocks/>
          </p:cNvSpPr>
          <p:nvPr/>
        </p:nvSpPr>
        <p:spPr>
          <a:xfrm>
            <a:off x="479375" y="1287123"/>
            <a:ext cx="3456385" cy="4819230"/>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pPr algn="ctr"/>
            <a:endParaRPr lang="en-US" sz="1800" dirty="0">
              <a:solidFill>
                <a:schemeClr val="tx1">
                  <a:lumMod val="75000"/>
                  <a:lumOff val="25000"/>
                </a:schemeClr>
              </a:solidFill>
            </a:endParaRPr>
          </a:p>
          <a:p>
            <a:pPr algn="ctr"/>
            <a:endParaRPr lang="en-US" sz="1800" dirty="0">
              <a:solidFill>
                <a:schemeClr val="tx1">
                  <a:lumMod val="75000"/>
                  <a:lumOff val="25000"/>
                </a:schemeClr>
              </a:solidFill>
            </a:endParaRPr>
          </a:p>
          <a:p>
            <a:pPr algn="ctr"/>
            <a:endParaRPr lang="en-US" sz="1800" i="1" dirty="0">
              <a:solidFill>
                <a:schemeClr val="tx1">
                  <a:lumMod val="75000"/>
                  <a:lumOff val="25000"/>
                </a:schemeClr>
              </a:solidFill>
              <a:latin typeface="+mn-lt"/>
            </a:endParaRPr>
          </a:p>
        </p:txBody>
      </p:sp>
      <p:sp>
        <p:nvSpPr>
          <p:cNvPr id="9" name="Title 1">
            <a:extLst>
              <a:ext uri="{FF2B5EF4-FFF2-40B4-BE49-F238E27FC236}">
                <a16:creationId xmlns:a16="http://schemas.microsoft.com/office/drawing/2014/main" id="{C9F61D6E-A5AC-4922-96EF-2DF2DB9C97D0}"/>
              </a:ext>
            </a:extLst>
          </p:cNvPr>
          <p:cNvSpPr txBox="1">
            <a:spLocks/>
          </p:cNvSpPr>
          <p:nvPr/>
        </p:nvSpPr>
        <p:spPr>
          <a:xfrm>
            <a:off x="5973872" y="1697089"/>
            <a:ext cx="5437414" cy="1195402"/>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pPr algn="l"/>
            <a:r>
              <a:rPr lang="en-US" sz="2800" dirty="0">
                <a:solidFill>
                  <a:schemeClr val="tx1">
                    <a:lumMod val="75000"/>
                    <a:lumOff val="25000"/>
                  </a:schemeClr>
                </a:solidFill>
                <a:latin typeface="+mn-lt"/>
              </a:rPr>
              <a:t>Key Changes: </a:t>
            </a:r>
            <a:r>
              <a:rPr lang="en-US" sz="2800" b="1" u="sng" dirty="0">
                <a:solidFill>
                  <a:schemeClr val="tx1">
                    <a:lumMod val="75000"/>
                    <a:lumOff val="25000"/>
                  </a:schemeClr>
                </a:solidFill>
                <a:latin typeface="+mn-lt"/>
              </a:rPr>
              <a:t>Characteristics table</a:t>
            </a:r>
          </a:p>
          <a:p>
            <a:pPr marL="457200" indent="-457200" algn="l">
              <a:buFont typeface="Arial" panose="020B0604020202020204" pitchFamily="34" charset="0"/>
              <a:buChar char="•"/>
            </a:pPr>
            <a:endParaRPr lang="en-US" sz="2800" dirty="0">
              <a:solidFill>
                <a:schemeClr val="tx1">
                  <a:lumMod val="75000"/>
                  <a:lumOff val="25000"/>
                </a:schemeClr>
              </a:solidFill>
              <a:latin typeface="+mn-lt"/>
            </a:endParaRPr>
          </a:p>
          <a:p>
            <a:pPr marL="457200" indent="-457200" algn="l">
              <a:buFont typeface="Arial" panose="020B0604020202020204" pitchFamily="34" charset="0"/>
              <a:buChar char="•"/>
            </a:pPr>
            <a:endParaRPr lang="en-US" sz="2800" dirty="0">
              <a:solidFill>
                <a:schemeClr val="tx1">
                  <a:lumMod val="75000"/>
                  <a:lumOff val="25000"/>
                </a:schemeClr>
              </a:solidFill>
              <a:latin typeface="+mn-lt"/>
            </a:endParaRPr>
          </a:p>
          <a:p>
            <a:pPr algn="l"/>
            <a:r>
              <a:rPr lang="en-US" sz="2800" dirty="0">
                <a:solidFill>
                  <a:schemeClr val="tx1">
                    <a:lumMod val="75000"/>
                    <a:lumOff val="25000"/>
                  </a:schemeClr>
                </a:solidFill>
                <a:latin typeface="+mn-lt"/>
              </a:rPr>
              <a:t> </a:t>
            </a:r>
          </a:p>
          <a:p>
            <a:pPr marL="342900" indent="-342900" algn="just">
              <a:buFontTx/>
              <a:buAutoNum type="arabicPeriod"/>
            </a:pPr>
            <a:endParaRPr lang="en-US" sz="2800" dirty="0">
              <a:solidFill>
                <a:schemeClr val="tx1">
                  <a:lumMod val="75000"/>
                  <a:lumOff val="25000"/>
                </a:schemeClr>
              </a:solidFill>
              <a:latin typeface="+mn-lt"/>
            </a:endParaRPr>
          </a:p>
          <a:p>
            <a:pPr algn="just"/>
            <a:endParaRPr lang="en-US" sz="2400" dirty="0">
              <a:solidFill>
                <a:schemeClr val="tx1">
                  <a:lumMod val="75000"/>
                  <a:lumOff val="25000"/>
                </a:schemeClr>
              </a:solidFill>
              <a:latin typeface="+mn-lt"/>
            </a:endParaRPr>
          </a:p>
          <a:p>
            <a:pPr algn="just"/>
            <a:endParaRPr lang="en-US" sz="2400" dirty="0">
              <a:solidFill>
                <a:schemeClr val="tx1">
                  <a:lumMod val="75000"/>
                  <a:lumOff val="25000"/>
                </a:schemeClr>
              </a:solidFill>
              <a:latin typeface="+mn-lt"/>
            </a:endParaRPr>
          </a:p>
          <a:p>
            <a:pPr algn="just"/>
            <a:endParaRPr lang="en-US" sz="2400" dirty="0">
              <a:solidFill>
                <a:schemeClr val="tx1">
                  <a:lumMod val="75000"/>
                  <a:lumOff val="25000"/>
                </a:schemeClr>
              </a:solidFill>
              <a:latin typeface="+mn-lt"/>
            </a:endParaRPr>
          </a:p>
          <a:p>
            <a:pPr algn="just"/>
            <a:endParaRPr lang="en-US" sz="2400" dirty="0">
              <a:solidFill>
                <a:schemeClr val="tx1">
                  <a:lumMod val="75000"/>
                  <a:lumOff val="25000"/>
                </a:schemeClr>
              </a:solidFill>
              <a:latin typeface="+mn-lt"/>
            </a:endParaRPr>
          </a:p>
          <a:p>
            <a:pPr algn="just"/>
            <a:endParaRPr lang="en-US" sz="2400" dirty="0">
              <a:solidFill>
                <a:schemeClr val="tx1">
                  <a:lumMod val="75000"/>
                  <a:lumOff val="25000"/>
                </a:schemeClr>
              </a:solidFill>
              <a:latin typeface="+mn-lt"/>
            </a:endParaRPr>
          </a:p>
          <a:p>
            <a:pPr algn="just"/>
            <a:endParaRPr lang="en-US" sz="2400" dirty="0">
              <a:solidFill>
                <a:schemeClr val="tx1">
                  <a:lumMod val="75000"/>
                  <a:lumOff val="25000"/>
                </a:schemeClr>
              </a:solidFill>
              <a:latin typeface="+mn-lt"/>
            </a:endParaRPr>
          </a:p>
        </p:txBody>
      </p:sp>
      <p:sp>
        <p:nvSpPr>
          <p:cNvPr id="7" name="Title 1">
            <a:extLst>
              <a:ext uri="{FF2B5EF4-FFF2-40B4-BE49-F238E27FC236}">
                <a16:creationId xmlns:a16="http://schemas.microsoft.com/office/drawing/2014/main" id="{C1790BCA-D568-460B-985D-C9CAE34A3AB1}"/>
              </a:ext>
            </a:extLst>
          </p:cNvPr>
          <p:cNvSpPr txBox="1">
            <a:spLocks/>
          </p:cNvSpPr>
          <p:nvPr/>
        </p:nvSpPr>
        <p:spPr>
          <a:xfrm>
            <a:off x="37690" y="1183740"/>
            <a:ext cx="11178949" cy="836706"/>
          </a:xfrm>
          <a:prstGeom prst="rect">
            <a:avLst/>
          </a:prstGeom>
          <a:noFill/>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r>
              <a:rPr lang="en-US" sz="2800" b="1" dirty="0">
                <a:solidFill>
                  <a:schemeClr val="tx1">
                    <a:lumMod val="75000"/>
                    <a:lumOff val="25000"/>
                  </a:schemeClr>
                </a:solidFill>
                <a:latin typeface="+mn-lt"/>
              </a:rPr>
              <a:t>International Maritime Solid Bulk Cargo (IMSBC) CODE</a:t>
            </a:r>
            <a:r>
              <a:rPr lang="en-US" sz="2800" dirty="0">
                <a:solidFill>
                  <a:schemeClr val="tx1">
                    <a:lumMod val="75000"/>
                    <a:lumOff val="25000"/>
                  </a:schemeClr>
                </a:solidFill>
                <a:latin typeface="+mn-lt"/>
              </a:rPr>
              <a:t> </a:t>
            </a:r>
          </a:p>
          <a:p>
            <a:r>
              <a:rPr lang="en-US" sz="2400" dirty="0">
                <a:solidFill>
                  <a:schemeClr val="tx1">
                    <a:lumMod val="75000"/>
                    <a:lumOff val="25000"/>
                  </a:schemeClr>
                </a:solidFill>
                <a:latin typeface="+mn-lt"/>
              </a:rPr>
              <a:t>MSC.462 (101)</a:t>
            </a:r>
          </a:p>
          <a:p>
            <a:r>
              <a:rPr lang="en-US" sz="2400" dirty="0">
                <a:solidFill>
                  <a:schemeClr val="tx1">
                    <a:lumMod val="75000"/>
                    <a:lumOff val="25000"/>
                  </a:schemeClr>
                </a:solidFill>
                <a:latin typeface="+mn-lt"/>
              </a:rPr>
              <a:t>Entry into force: 01 January 2021</a:t>
            </a:r>
          </a:p>
          <a:p>
            <a:pPr algn="just"/>
            <a:endParaRPr lang="en-US" sz="2400" dirty="0">
              <a:solidFill>
                <a:schemeClr val="tx1">
                  <a:lumMod val="75000"/>
                  <a:lumOff val="25000"/>
                </a:schemeClr>
              </a:solidFill>
              <a:latin typeface="+mn-lt"/>
            </a:endParaRPr>
          </a:p>
          <a:p>
            <a:pPr algn="just"/>
            <a:endParaRPr lang="en-US" sz="2200" dirty="0">
              <a:solidFill>
                <a:schemeClr val="tx1">
                  <a:lumMod val="75000"/>
                  <a:lumOff val="25000"/>
                </a:schemeClr>
              </a:solidFill>
              <a:latin typeface="+mn-lt"/>
            </a:endParaRPr>
          </a:p>
        </p:txBody>
      </p:sp>
      <p:pic>
        <p:nvPicPr>
          <p:cNvPr id="3" name="Picture 2">
            <a:extLst>
              <a:ext uri="{FF2B5EF4-FFF2-40B4-BE49-F238E27FC236}">
                <a16:creationId xmlns:a16="http://schemas.microsoft.com/office/drawing/2014/main" id="{74B63808-AF73-46E8-9B5B-13BCA0075F79}"/>
              </a:ext>
            </a:extLst>
          </p:cNvPr>
          <p:cNvPicPr>
            <a:picLocks noChangeAspect="1"/>
          </p:cNvPicPr>
          <p:nvPr/>
        </p:nvPicPr>
        <p:blipFill rotWithShape="1">
          <a:blip r:embed="rId5"/>
          <a:srcRect l="1700" t="30725" r="36690" b="47385"/>
          <a:stretch/>
        </p:blipFill>
        <p:spPr>
          <a:xfrm>
            <a:off x="5581634" y="2438227"/>
            <a:ext cx="6297007" cy="1527283"/>
          </a:xfrm>
          <a:prstGeom prst="rect">
            <a:avLst/>
          </a:prstGeom>
        </p:spPr>
      </p:pic>
      <p:pic>
        <p:nvPicPr>
          <p:cNvPr id="6" name="Picture 5">
            <a:extLst>
              <a:ext uri="{FF2B5EF4-FFF2-40B4-BE49-F238E27FC236}">
                <a16:creationId xmlns:a16="http://schemas.microsoft.com/office/drawing/2014/main" id="{0F19C398-5670-465D-9E6B-CBEF2844778C}"/>
              </a:ext>
            </a:extLst>
          </p:cNvPr>
          <p:cNvPicPr>
            <a:picLocks noChangeAspect="1"/>
          </p:cNvPicPr>
          <p:nvPr/>
        </p:nvPicPr>
        <p:blipFill rotWithShape="1">
          <a:blip r:embed="rId6"/>
          <a:srcRect l="1496" t="30460" r="35524" b="41917"/>
          <a:stretch/>
        </p:blipFill>
        <p:spPr>
          <a:xfrm>
            <a:off x="5874616" y="4015557"/>
            <a:ext cx="6004025" cy="1975073"/>
          </a:xfrm>
          <a:prstGeom prst="rect">
            <a:avLst/>
          </a:prstGeom>
        </p:spPr>
      </p:pic>
    </p:spTree>
    <p:extLst>
      <p:ext uri="{BB962C8B-B14F-4D97-AF65-F5344CB8AC3E}">
        <p14:creationId xmlns:p14="http://schemas.microsoft.com/office/powerpoint/2010/main" val="60785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9FE182C-E700-4566-B97A-0B939004409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7514" r="24481"/>
          <a:stretch/>
        </p:blipFill>
        <p:spPr>
          <a:xfrm>
            <a:off x="0" y="1289310"/>
            <a:ext cx="5437414" cy="5225691"/>
          </a:xfrm>
          <a:prstGeom prst="rect">
            <a:avLst/>
          </a:prstGeom>
        </p:spPr>
      </p:pic>
      <p:sp>
        <p:nvSpPr>
          <p:cNvPr id="8" name="Title 9">
            <a:extLst>
              <a:ext uri="{FF2B5EF4-FFF2-40B4-BE49-F238E27FC236}">
                <a16:creationId xmlns:a16="http://schemas.microsoft.com/office/drawing/2014/main" id="{782EDB1A-B93C-44A9-B3A9-A104B99C1B29}"/>
              </a:ext>
            </a:extLst>
          </p:cNvPr>
          <p:cNvSpPr>
            <a:spLocks noGrp="1"/>
          </p:cNvSpPr>
          <p:nvPr>
            <p:ph type="title"/>
          </p:nvPr>
        </p:nvSpPr>
        <p:spPr>
          <a:xfrm>
            <a:off x="119336" y="475011"/>
            <a:ext cx="9793088" cy="1274058"/>
          </a:xfrm>
        </p:spPr>
        <p:txBody>
          <a:bodyPr/>
          <a:lstStyle/>
          <a:p>
            <a:r>
              <a:rPr kumimoji="0" lang="en-US" sz="4000" b="1" i="0" u="sng" strike="noStrike" kern="1200" cap="none" spc="-50" normalizeH="0" baseline="0" noProof="0" dirty="0">
                <a:ln>
                  <a:noFill/>
                </a:ln>
                <a:solidFill>
                  <a:srgbClr val="005AA5"/>
                </a:solidFill>
                <a:effectLst/>
                <a:uLnTx/>
                <a:uFillTx/>
                <a:latin typeface="Calibri Light" panose="020F0302020204030204"/>
                <a:ea typeface="+mj-ea"/>
                <a:cs typeface="+mj-cs"/>
              </a:rPr>
              <a:t>NEW RULES &amp; REGULATIONS :</a:t>
            </a:r>
            <a:br>
              <a:rPr kumimoji="0" lang="en-US" sz="4400" b="1" i="0" u="none" strike="noStrike" kern="1200" cap="none" spc="-50" normalizeH="0" baseline="0" noProof="0" dirty="0">
                <a:ln>
                  <a:noFill/>
                </a:ln>
                <a:solidFill>
                  <a:srgbClr val="005AA5"/>
                </a:solidFill>
                <a:effectLst/>
                <a:uLnTx/>
                <a:uFillTx/>
                <a:latin typeface="Calibri Light" panose="020F0302020204030204"/>
                <a:ea typeface="+mj-ea"/>
                <a:cs typeface="+mj-cs"/>
              </a:rPr>
            </a:br>
            <a:r>
              <a:rPr lang="en-US" sz="3000" dirty="0">
                <a:solidFill>
                  <a:srgbClr val="0093BB"/>
                </a:solidFill>
              </a:rPr>
              <a:t>All Cargo Vessels </a:t>
            </a:r>
            <a:br>
              <a:rPr kumimoji="0" lang="en-US" sz="4400" b="1" i="0" u="none" strike="noStrike" kern="1200" cap="none" spc="-50" normalizeH="0" baseline="0" noProof="0" dirty="0">
                <a:ln>
                  <a:noFill/>
                </a:ln>
                <a:solidFill>
                  <a:srgbClr val="005AA5"/>
                </a:solidFill>
                <a:effectLst/>
                <a:uLnTx/>
                <a:uFillTx/>
                <a:latin typeface="Calibri Light" panose="020F0302020204030204"/>
                <a:ea typeface="+mj-ea"/>
                <a:cs typeface="+mj-cs"/>
              </a:rPr>
            </a:br>
            <a:endParaRPr lang="en-GB" sz="3000" dirty="0">
              <a:solidFill>
                <a:srgbClr val="0093BB"/>
              </a:solidFill>
            </a:endParaRPr>
          </a:p>
        </p:txBody>
      </p:sp>
      <p:cxnSp>
        <p:nvCxnSpPr>
          <p:cNvPr id="11" name="Straight Connector 10">
            <a:extLst>
              <a:ext uri="{FF2B5EF4-FFF2-40B4-BE49-F238E27FC236}">
                <a16:creationId xmlns:a16="http://schemas.microsoft.com/office/drawing/2014/main" id="{144866E7-F316-47D5-8BCA-8ADDC50B6180}"/>
              </a:ext>
            </a:extLst>
          </p:cNvPr>
          <p:cNvCxnSpPr/>
          <p:nvPr/>
        </p:nvCxnSpPr>
        <p:spPr>
          <a:xfrm>
            <a:off x="0" y="127405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F94A6E4-AECD-4104-95DF-4C5E8BB4E053}"/>
              </a:ext>
            </a:extLst>
          </p:cNvPr>
          <p:cNvSpPr txBox="1">
            <a:spLocks/>
          </p:cNvSpPr>
          <p:nvPr/>
        </p:nvSpPr>
        <p:spPr>
          <a:xfrm>
            <a:off x="479375" y="1287123"/>
            <a:ext cx="3456385" cy="4819230"/>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pPr algn="ctr"/>
            <a:endParaRPr lang="en-US" sz="1800" dirty="0">
              <a:solidFill>
                <a:schemeClr val="tx1">
                  <a:lumMod val="75000"/>
                  <a:lumOff val="25000"/>
                </a:schemeClr>
              </a:solidFill>
            </a:endParaRPr>
          </a:p>
          <a:p>
            <a:pPr algn="ctr"/>
            <a:endParaRPr lang="en-US" sz="1800" dirty="0">
              <a:solidFill>
                <a:schemeClr val="tx1">
                  <a:lumMod val="75000"/>
                  <a:lumOff val="25000"/>
                </a:schemeClr>
              </a:solidFill>
            </a:endParaRPr>
          </a:p>
          <a:p>
            <a:pPr algn="ctr"/>
            <a:endParaRPr lang="en-US" sz="1800" i="1" dirty="0">
              <a:solidFill>
                <a:schemeClr val="tx1">
                  <a:lumMod val="75000"/>
                  <a:lumOff val="25000"/>
                </a:schemeClr>
              </a:solidFill>
              <a:latin typeface="+mn-lt"/>
            </a:endParaRPr>
          </a:p>
        </p:txBody>
      </p:sp>
      <p:sp>
        <p:nvSpPr>
          <p:cNvPr id="9" name="Title 1">
            <a:extLst>
              <a:ext uri="{FF2B5EF4-FFF2-40B4-BE49-F238E27FC236}">
                <a16:creationId xmlns:a16="http://schemas.microsoft.com/office/drawing/2014/main" id="{C9F61D6E-A5AC-4922-96EF-2DF2DB9C97D0}"/>
              </a:ext>
            </a:extLst>
          </p:cNvPr>
          <p:cNvSpPr txBox="1">
            <a:spLocks/>
          </p:cNvSpPr>
          <p:nvPr/>
        </p:nvSpPr>
        <p:spPr>
          <a:xfrm>
            <a:off x="5475105" y="1697088"/>
            <a:ext cx="6510066" cy="4817897"/>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pPr algn="l"/>
            <a:r>
              <a:rPr lang="en-US" sz="2800" dirty="0">
                <a:solidFill>
                  <a:schemeClr val="tx1">
                    <a:lumMod val="75000"/>
                    <a:lumOff val="25000"/>
                  </a:schemeClr>
                </a:solidFill>
                <a:latin typeface="+mn-lt"/>
              </a:rPr>
              <a:t>Key Changes:</a:t>
            </a:r>
          </a:p>
          <a:p>
            <a:pPr marL="457200" indent="-457200" algn="l">
              <a:buFont typeface="Arial" panose="020B0604020202020204" pitchFamily="34" charset="0"/>
              <a:buChar char="•"/>
            </a:pPr>
            <a:r>
              <a:rPr lang="en-US" sz="2800" dirty="0">
                <a:solidFill>
                  <a:schemeClr val="tx1">
                    <a:lumMod val="75000"/>
                    <a:lumOff val="25000"/>
                  </a:schemeClr>
                </a:solidFill>
                <a:latin typeface="+mn-lt"/>
              </a:rPr>
              <a:t>Bauxite</a:t>
            </a:r>
          </a:p>
          <a:p>
            <a:pPr marL="457200" indent="-111125">
              <a:buFontTx/>
              <a:buChar char="-"/>
            </a:pPr>
            <a:r>
              <a:rPr lang="en-US" sz="2800" dirty="0">
                <a:solidFill>
                  <a:schemeClr val="tx1">
                    <a:lumMod val="75000"/>
                    <a:lumOff val="25000"/>
                  </a:schemeClr>
                </a:solidFill>
                <a:latin typeface="+mn-lt"/>
              </a:rPr>
              <a:t>Fines, Group A</a:t>
            </a:r>
          </a:p>
          <a:p>
            <a:pPr marL="457200" indent="-111125" algn="l">
              <a:buFontTx/>
              <a:buChar char="-"/>
            </a:pPr>
            <a:r>
              <a:rPr lang="en-US" sz="2800" dirty="0">
                <a:solidFill>
                  <a:schemeClr val="tx1">
                    <a:lumMod val="75000"/>
                    <a:lumOff val="25000"/>
                  </a:schemeClr>
                </a:solidFill>
                <a:latin typeface="+mn-lt"/>
              </a:rPr>
              <a:t> Group C </a:t>
            </a:r>
          </a:p>
          <a:p>
            <a:pPr marL="457200" indent="-111125" algn="l">
              <a:buFontTx/>
              <a:buChar char="-"/>
            </a:pPr>
            <a:r>
              <a:rPr lang="en-US" sz="2800" dirty="0">
                <a:solidFill>
                  <a:schemeClr val="tx1">
                    <a:lumMod val="75000"/>
                    <a:lumOff val="25000"/>
                  </a:schemeClr>
                </a:solidFill>
                <a:latin typeface="+mn-lt"/>
              </a:rPr>
              <a:t>Additional Test procedure to determine TML</a:t>
            </a:r>
          </a:p>
          <a:p>
            <a:pPr algn="just"/>
            <a:endParaRPr lang="en-US" sz="2800" dirty="0">
              <a:solidFill>
                <a:schemeClr val="tx1">
                  <a:lumMod val="75000"/>
                  <a:lumOff val="25000"/>
                </a:schemeClr>
              </a:solidFill>
              <a:latin typeface="+mn-lt"/>
            </a:endParaRPr>
          </a:p>
          <a:p>
            <a:pPr marL="457200" indent="-457200" algn="just">
              <a:buFont typeface="Arial" panose="020B0604020202020204" pitchFamily="34" charset="0"/>
              <a:buChar char="•"/>
            </a:pPr>
            <a:r>
              <a:rPr lang="en-US" sz="2800" dirty="0">
                <a:solidFill>
                  <a:schemeClr val="tx1">
                    <a:lumMod val="75000"/>
                    <a:lumOff val="25000"/>
                  </a:schemeClr>
                </a:solidFill>
                <a:latin typeface="+mn-lt"/>
              </a:rPr>
              <a:t>Addition / deletion of entries</a:t>
            </a:r>
          </a:p>
          <a:p>
            <a:pPr algn="just"/>
            <a:endParaRPr lang="en-US" sz="2800" dirty="0">
              <a:solidFill>
                <a:schemeClr val="tx1">
                  <a:lumMod val="75000"/>
                  <a:lumOff val="25000"/>
                </a:schemeClr>
              </a:solidFill>
              <a:latin typeface="+mn-lt"/>
            </a:endParaRPr>
          </a:p>
          <a:p>
            <a:pPr marL="457200" indent="-457200" algn="just">
              <a:buFont typeface="Arial" panose="020B0604020202020204" pitchFamily="34" charset="0"/>
              <a:buChar char="•"/>
            </a:pPr>
            <a:r>
              <a:rPr lang="en-US" sz="2800" dirty="0">
                <a:solidFill>
                  <a:schemeClr val="tx1">
                    <a:lumMod val="75000"/>
                    <a:lumOff val="25000"/>
                  </a:schemeClr>
                </a:solidFill>
                <a:latin typeface="+mn-lt"/>
              </a:rPr>
              <a:t>Fixed gas fire extinguishing system</a:t>
            </a:r>
          </a:p>
          <a:p>
            <a:pPr algn="just"/>
            <a:r>
              <a:rPr lang="en-US" sz="2800" dirty="0">
                <a:solidFill>
                  <a:schemeClr val="tx1">
                    <a:lumMod val="75000"/>
                    <a:lumOff val="25000"/>
                  </a:schemeClr>
                </a:solidFill>
                <a:latin typeface="+mn-lt"/>
              </a:rPr>
              <a:t>(FLUE DUST, CONTAINING LEAD AND ZINC</a:t>
            </a:r>
          </a:p>
          <a:p>
            <a:pPr algn="just"/>
            <a:r>
              <a:rPr lang="en-US" sz="2800" dirty="0">
                <a:solidFill>
                  <a:schemeClr val="tx1">
                    <a:lumMod val="75000"/>
                    <a:lumOff val="25000"/>
                  </a:schemeClr>
                </a:solidFill>
                <a:latin typeface="+mn-lt"/>
              </a:rPr>
              <a:t>MATTE CONTAINING COPPER AND LEAD</a:t>
            </a:r>
          </a:p>
          <a:p>
            <a:pPr algn="just"/>
            <a:r>
              <a:rPr lang="en-US" sz="2800" dirty="0">
                <a:solidFill>
                  <a:schemeClr val="tx1">
                    <a:lumMod val="75000"/>
                    <a:lumOff val="25000"/>
                  </a:schemeClr>
                </a:solidFill>
                <a:latin typeface="+mn-lt"/>
              </a:rPr>
              <a:t>ZINC OXIDE ENRICHED FLUE DUST)</a:t>
            </a:r>
          </a:p>
          <a:p>
            <a:pPr algn="just"/>
            <a:endParaRPr lang="en-US" sz="2800" dirty="0">
              <a:solidFill>
                <a:schemeClr val="tx1">
                  <a:lumMod val="75000"/>
                  <a:lumOff val="25000"/>
                </a:schemeClr>
              </a:solidFill>
              <a:latin typeface="+mn-lt"/>
            </a:endParaRPr>
          </a:p>
          <a:p>
            <a:pPr algn="just"/>
            <a:endParaRPr lang="en-US" sz="2400" dirty="0">
              <a:solidFill>
                <a:schemeClr val="tx1">
                  <a:lumMod val="75000"/>
                  <a:lumOff val="25000"/>
                </a:schemeClr>
              </a:solidFill>
              <a:latin typeface="+mn-lt"/>
            </a:endParaRPr>
          </a:p>
          <a:p>
            <a:pPr algn="just"/>
            <a:endParaRPr lang="en-US" sz="2400" dirty="0">
              <a:solidFill>
                <a:schemeClr val="tx1">
                  <a:lumMod val="75000"/>
                  <a:lumOff val="25000"/>
                </a:schemeClr>
              </a:solidFill>
              <a:latin typeface="+mn-lt"/>
            </a:endParaRPr>
          </a:p>
          <a:p>
            <a:pPr algn="just"/>
            <a:endParaRPr lang="en-US" sz="2400" dirty="0">
              <a:solidFill>
                <a:schemeClr val="tx1">
                  <a:lumMod val="75000"/>
                  <a:lumOff val="25000"/>
                </a:schemeClr>
              </a:solidFill>
              <a:latin typeface="+mn-lt"/>
            </a:endParaRPr>
          </a:p>
          <a:p>
            <a:pPr algn="just"/>
            <a:endParaRPr lang="en-US" sz="2400" dirty="0">
              <a:solidFill>
                <a:schemeClr val="tx1">
                  <a:lumMod val="75000"/>
                  <a:lumOff val="25000"/>
                </a:schemeClr>
              </a:solidFill>
              <a:latin typeface="+mn-lt"/>
            </a:endParaRPr>
          </a:p>
          <a:p>
            <a:pPr algn="just"/>
            <a:endParaRPr lang="en-US" sz="2400" dirty="0">
              <a:solidFill>
                <a:schemeClr val="tx1">
                  <a:lumMod val="75000"/>
                  <a:lumOff val="25000"/>
                </a:schemeClr>
              </a:solidFill>
              <a:latin typeface="+mn-lt"/>
            </a:endParaRPr>
          </a:p>
          <a:p>
            <a:pPr algn="just"/>
            <a:endParaRPr lang="en-US" sz="2400" dirty="0">
              <a:solidFill>
                <a:schemeClr val="tx1">
                  <a:lumMod val="75000"/>
                  <a:lumOff val="25000"/>
                </a:schemeClr>
              </a:solidFill>
              <a:latin typeface="+mn-lt"/>
            </a:endParaRPr>
          </a:p>
        </p:txBody>
      </p:sp>
      <p:sp>
        <p:nvSpPr>
          <p:cNvPr id="7" name="Title 1">
            <a:extLst>
              <a:ext uri="{FF2B5EF4-FFF2-40B4-BE49-F238E27FC236}">
                <a16:creationId xmlns:a16="http://schemas.microsoft.com/office/drawing/2014/main" id="{C1790BCA-D568-460B-985D-C9CAE34A3AB1}"/>
              </a:ext>
            </a:extLst>
          </p:cNvPr>
          <p:cNvSpPr txBox="1">
            <a:spLocks/>
          </p:cNvSpPr>
          <p:nvPr/>
        </p:nvSpPr>
        <p:spPr>
          <a:xfrm>
            <a:off x="37691" y="1278735"/>
            <a:ext cx="8218552" cy="836706"/>
          </a:xfrm>
          <a:prstGeom prst="rect">
            <a:avLst/>
          </a:prstGeom>
          <a:noFill/>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r>
              <a:rPr lang="en-US" sz="2800" b="1" dirty="0">
                <a:solidFill>
                  <a:schemeClr val="tx1">
                    <a:lumMod val="75000"/>
                    <a:lumOff val="25000"/>
                  </a:schemeClr>
                </a:solidFill>
                <a:latin typeface="+mn-lt"/>
              </a:rPr>
              <a:t>International Maritime Solid Bulk Cargo (IMSBC) CODE</a:t>
            </a:r>
            <a:r>
              <a:rPr lang="en-US" sz="2800" dirty="0">
                <a:solidFill>
                  <a:schemeClr val="tx1">
                    <a:lumMod val="75000"/>
                    <a:lumOff val="25000"/>
                  </a:schemeClr>
                </a:solidFill>
                <a:latin typeface="+mn-lt"/>
              </a:rPr>
              <a:t> </a:t>
            </a:r>
          </a:p>
          <a:p>
            <a:r>
              <a:rPr lang="en-US" sz="2400" dirty="0">
                <a:solidFill>
                  <a:schemeClr val="tx1">
                    <a:lumMod val="75000"/>
                    <a:lumOff val="25000"/>
                  </a:schemeClr>
                </a:solidFill>
                <a:latin typeface="+mn-lt"/>
              </a:rPr>
              <a:t>MSC.462 (101)</a:t>
            </a:r>
          </a:p>
          <a:p>
            <a:r>
              <a:rPr lang="en-US" sz="2400" dirty="0">
                <a:solidFill>
                  <a:schemeClr val="tx1">
                    <a:lumMod val="75000"/>
                    <a:lumOff val="25000"/>
                  </a:schemeClr>
                </a:solidFill>
                <a:latin typeface="+mn-lt"/>
              </a:rPr>
              <a:t>Entry into force: 01 January 2021</a:t>
            </a:r>
          </a:p>
          <a:p>
            <a:pPr algn="just"/>
            <a:endParaRPr lang="en-US" sz="2400" dirty="0">
              <a:solidFill>
                <a:schemeClr val="tx1">
                  <a:lumMod val="75000"/>
                  <a:lumOff val="25000"/>
                </a:schemeClr>
              </a:solidFill>
              <a:latin typeface="+mn-lt"/>
            </a:endParaRPr>
          </a:p>
          <a:p>
            <a:pPr algn="just"/>
            <a:endParaRPr lang="en-US" sz="2200" dirty="0">
              <a:solidFill>
                <a:schemeClr val="tx1">
                  <a:lumMod val="75000"/>
                  <a:lumOff val="25000"/>
                </a:schemeClr>
              </a:solidFill>
              <a:latin typeface="+mn-lt"/>
            </a:endParaRPr>
          </a:p>
        </p:txBody>
      </p:sp>
    </p:spTree>
    <p:extLst>
      <p:ext uri="{BB962C8B-B14F-4D97-AF65-F5344CB8AC3E}">
        <p14:creationId xmlns:p14="http://schemas.microsoft.com/office/powerpoint/2010/main" val="186246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CBEBD3F-6AB8-4514-A3B6-E284095D457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4976"/>
          <a:stretch/>
        </p:blipFill>
        <p:spPr>
          <a:xfrm>
            <a:off x="0" y="2650297"/>
            <a:ext cx="5839099" cy="3863011"/>
          </a:xfrm>
          <a:prstGeom prst="rect">
            <a:avLst/>
          </a:prstGeom>
        </p:spPr>
      </p:pic>
      <p:sp>
        <p:nvSpPr>
          <p:cNvPr id="10" name="Rectangle 9">
            <a:extLst>
              <a:ext uri="{FF2B5EF4-FFF2-40B4-BE49-F238E27FC236}">
                <a16:creationId xmlns:a16="http://schemas.microsoft.com/office/drawing/2014/main" id="{E287CC64-178E-4234-B544-519BBE576FCC}"/>
              </a:ext>
            </a:extLst>
          </p:cNvPr>
          <p:cNvSpPr/>
          <p:nvPr/>
        </p:nvSpPr>
        <p:spPr>
          <a:xfrm>
            <a:off x="5916919" y="2359316"/>
            <a:ext cx="6382979" cy="3863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mn-lt"/>
              </a:rPr>
              <a:t>Key Changes:</a:t>
            </a:r>
          </a:p>
          <a:p>
            <a:pPr algn="just"/>
            <a:r>
              <a:rPr lang="en-US" sz="2800" b="1" dirty="0">
                <a:solidFill>
                  <a:schemeClr val="tx1"/>
                </a:solidFill>
              </a:rPr>
              <a:t>IBC code</a:t>
            </a:r>
            <a:endParaRPr lang="en-US" sz="2800" b="1" dirty="0">
              <a:solidFill>
                <a:schemeClr val="tx1"/>
              </a:solidFill>
              <a:latin typeface="+mn-lt"/>
            </a:endParaRPr>
          </a:p>
          <a:p>
            <a:pPr marL="571500" indent="-571500" algn="just">
              <a:buFont typeface="Arial" panose="020B0604020202020204" pitchFamily="34" charset="0"/>
              <a:buChar char="•"/>
            </a:pPr>
            <a:r>
              <a:rPr lang="en-US" sz="2800" dirty="0">
                <a:solidFill>
                  <a:schemeClr val="tx1"/>
                </a:solidFill>
                <a:latin typeface="+mn-lt"/>
              </a:rPr>
              <a:t>Carriage of H</a:t>
            </a:r>
            <a:r>
              <a:rPr lang="en-US" sz="2800" baseline="-25000" dirty="0">
                <a:solidFill>
                  <a:schemeClr val="tx1"/>
                </a:solidFill>
                <a:latin typeface="+mn-lt"/>
              </a:rPr>
              <a:t>2</a:t>
            </a:r>
            <a:r>
              <a:rPr lang="en-US" sz="2800" dirty="0">
                <a:solidFill>
                  <a:schemeClr val="tx1"/>
                </a:solidFill>
                <a:latin typeface="+mn-lt"/>
              </a:rPr>
              <a:t>S detection equipment </a:t>
            </a:r>
          </a:p>
          <a:p>
            <a:pPr marL="571500" indent="-571500" algn="just">
              <a:buFont typeface="Arial" panose="020B0604020202020204" pitchFamily="34" charset="0"/>
              <a:buChar char="•"/>
            </a:pPr>
            <a:r>
              <a:rPr lang="en-US" sz="2800" dirty="0">
                <a:solidFill>
                  <a:schemeClr val="tx1"/>
                </a:solidFill>
              </a:rPr>
              <a:t>New criteria for carriage requirement, amendment to certificate </a:t>
            </a:r>
            <a:endParaRPr lang="en-US" sz="2800" dirty="0">
              <a:solidFill>
                <a:schemeClr val="tx1"/>
              </a:solidFill>
              <a:latin typeface="+mn-lt"/>
            </a:endParaRPr>
          </a:p>
          <a:p>
            <a:pPr algn="just"/>
            <a:endParaRPr lang="en-US" sz="2800" dirty="0">
              <a:solidFill>
                <a:schemeClr val="tx1"/>
              </a:solidFill>
              <a:latin typeface="+mn-lt"/>
            </a:endParaRPr>
          </a:p>
          <a:p>
            <a:pPr algn="just"/>
            <a:r>
              <a:rPr lang="en-US" sz="2800" b="1" dirty="0">
                <a:solidFill>
                  <a:schemeClr val="tx1"/>
                </a:solidFill>
              </a:rPr>
              <a:t>MARPOL Annex II</a:t>
            </a:r>
            <a:endParaRPr lang="en-US" sz="2800" b="1" dirty="0">
              <a:solidFill>
                <a:schemeClr val="tx1"/>
              </a:solidFill>
              <a:latin typeface="+mn-lt"/>
            </a:endParaRPr>
          </a:p>
          <a:p>
            <a:pPr marL="571500" indent="-571500" algn="just">
              <a:buFont typeface="Arial" panose="020B0604020202020204" pitchFamily="34" charset="0"/>
              <a:buChar char="•"/>
            </a:pPr>
            <a:r>
              <a:rPr lang="en-US" sz="2800" dirty="0">
                <a:solidFill>
                  <a:schemeClr val="tx1"/>
                </a:solidFill>
                <a:latin typeface="+mn-lt"/>
              </a:rPr>
              <a:t>Persistent floater</a:t>
            </a:r>
          </a:p>
          <a:p>
            <a:pPr marL="571500" indent="-571500" algn="just">
              <a:buFont typeface="Arial" panose="020B0604020202020204" pitchFamily="34" charset="0"/>
              <a:buChar char="•"/>
            </a:pPr>
            <a:r>
              <a:rPr lang="en-US" sz="2800" dirty="0">
                <a:solidFill>
                  <a:schemeClr val="tx1"/>
                </a:solidFill>
              </a:rPr>
              <a:t>Prewash requirement</a:t>
            </a:r>
          </a:p>
          <a:p>
            <a:pPr marL="571500" indent="-571500" algn="just">
              <a:buFont typeface="Arial" panose="020B0604020202020204" pitchFamily="34" charset="0"/>
              <a:buChar char="•"/>
            </a:pPr>
            <a:r>
              <a:rPr lang="en-US" sz="2800" dirty="0">
                <a:solidFill>
                  <a:schemeClr val="tx1"/>
                </a:solidFill>
              </a:rPr>
              <a:t>Procedures and Arrangement (P&amp;A) Manual </a:t>
            </a:r>
          </a:p>
          <a:p>
            <a:pPr marL="571500" indent="-571500" algn="just">
              <a:buFont typeface="Arial" panose="020B0604020202020204" pitchFamily="34" charset="0"/>
              <a:buChar char="•"/>
            </a:pPr>
            <a:endParaRPr lang="en-US" sz="2800" dirty="0">
              <a:solidFill>
                <a:schemeClr val="tx1"/>
              </a:solidFill>
              <a:latin typeface="+mn-lt"/>
            </a:endParaRPr>
          </a:p>
          <a:p>
            <a:pPr algn="just"/>
            <a:endParaRPr lang="en-US" sz="2800" dirty="0">
              <a:solidFill>
                <a:schemeClr val="tx1"/>
              </a:solidFill>
              <a:latin typeface="+mn-lt"/>
            </a:endParaRPr>
          </a:p>
          <a:p>
            <a:pPr marL="342900" indent="-342900" algn="just">
              <a:buAutoNum type="arabicPeriod"/>
            </a:pPr>
            <a:endParaRPr lang="en-US" sz="2800" dirty="0">
              <a:solidFill>
                <a:schemeClr val="tx1"/>
              </a:solidFill>
              <a:latin typeface="+mn-lt"/>
            </a:endParaRPr>
          </a:p>
        </p:txBody>
      </p:sp>
      <p:sp>
        <p:nvSpPr>
          <p:cNvPr id="8" name="Title 9">
            <a:extLst>
              <a:ext uri="{FF2B5EF4-FFF2-40B4-BE49-F238E27FC236}">
                <a16:creationId xmlns:a16="http://schemas.microsoft.com/office/drawing/2014/main" id="{782EDB1A-B93C-44A9-B3A9-A104B99C1B29}"/>
              </a:ext>
            </a:extLst>
          </p:cNvPr>
          <p:cNvSpPr>
            <a:spLocks noGrp="1"/>
          </p:cNvSpPr>
          <p:nvPr>
            <p:ph type="title"/>
          </p:nvPr>
        </p:nvSpPr>
        <p:spPr>
          <a:xfrm>
            <a:off x="119336" y="0"/>
            <a:ext cx="11521280" cy="1274058"/>
          </a:xfrm>
        </p:spPr>
        <p:txBody>
          <a:bodyPr/>
          <a:lstStyle/>
          <a:p>
            <a:r>
              <a:rPr kumimoji="0" lang="en-US" sz="4000" b="1" i="0" u="sng" strike="noStrike" kern="1200" cap="none" spc="-50" normalizeH="0" baseline="0" noProof="0" dirty="0">
                <a:ln>
                  <a:noFill/>
                </a:ln>
                <a:solidFill>
                  <a:srgbClr val="005AA5"/>
                </a:solidFill>
                <a:effectLst/>
                <a:uLnTx/>
                <a:uFillTx/>
                <a:latin typeface="Calibri Light" panose="020F0302020204030204"/>
                <a:ea typeface="+mj-ea"/>
                <a:cs typeface="+mj-cs"/>
              </a:rPr>
              <a:t>NEW RULES &amp; REGULATIONS :</a:t>
            </a:r>
            <a:br>
              <a:rPr kumimoji="0" lang="en-US" sz="4000" b="1" i="0" u="sng" strike="noStrike" kern="1200" cap="none" spc="-50" normalizeH="0" baseline="0" noProof="0" dirty="0">
                <a:ln>
                  <a:noFill/>
                </a:ln>
                <a:solidFill>
                  <a:srgbClr val="005AA5"/>
                </a:solidFill>
                <a:effectLst/>
                <a:uLnTx/>
                <a:uFillTx/>
                <a:latin typeface="Calibri Light" panose="020F0302020204030204"/>
                <a:ea typeface="+mj-ea"/>
                <a:cs typeface="+mj-cs"/>
              </a:rPr>
            </a:br>
            <a:r>
              <a:rPr lang="en-US" sz="3000" dirty="0">
                <a:solidFill>
                  <a:srgbClr val="0093BB"/>
                </a:solidFill>
              </a:rPr>
              <a:t>All Chemical Tankers</a:t>
            </a:r>
            <a:endParaRPr lang="en-GB" sz="3000" dirty="0">
              <a:solidFill>
                <a:srgbClr val="0093BB"/>
              </a:solidFill>
            </a:endParaRPr>
          </a:p>
        </p:txBody>
      </p:sp>
      <p:cxnSp>
        <p:nvCxnSpPr>
          <p:cNvPr id="11" name="Straight Connector 10">
            <a:extLst>
              <a:ext uri="{FF2B5EF4-FFF2-40B4-BE49-F238E27FC236}">
                <a16:creationId xmlns:a16="http://schemas.microsoft.com/office/drawing/2014/main" id="{144866E7-F316-47D5-8BCA-8ADDC50B6180}"/>
              </a:ext>
            </a:extLst>
          </p:cNvPr>
          <p:cNvCxnSpPr/>
          <p:nvPr/>
        </p:nvCxnSpPr>
        <p:spPr>
          <a:xfrm>
            <a:off x="0" y="127405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F94A6E4-AECD-4104-95DF-4C5E8BB4E053}"/>
              </a:ext>
            </a:extLst>
          </p:cNvPr>
          <p:cNvSpPr txBox="1">
            <a:spLocks/>
          </p:cNvSpPr>
          <p:nvPr/>
        </p:nvSpPr>
        <p:spPr>
          <a:xfrm>
            <a:off x="479375" y="1287123"/>
            <a:ext cx="3456385" cy="4819230"/>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pPr algn="ctr"/>
            <a:endParaRPr lang="en-US" sz="1800" dirty="0">
              <a:solidFill>
                <a:schemeClr val="tx1">
                  <a:lumMod val="75000"/>
                  <a:lumOff val="25000"/>
                </a:schemeClr>
              </a:solidFill>
            </a:endParaRPr>
          </a:p>
          <a:p>
            <a:pPr algn="ctr"/>
            <a:endParaRPr lang="en-US" sz="1800" dirty="0">
              <a:solidFill>
                <a:schemeClr val="tx1">
                  <a:lumMod val="75000"/>
                  <a:lumOff val="25000"/>
                </a:schemeClr>
              </a:solidFill>
            </a:endParaRPr>
          </a:p>
          <a:p>
            <a:pPr algn="ctr"/>
            <a:endParaRPr lang="en-US" sz="1800" i="1" dirty="0">
              <a:solidFill>
                <a:schemeClr val="tx1">
                  <a:lumMod val="75000"/>
                  <a:lumOff val="25000"/>
                </a:schemeClr>
              </a:solidFill>
              <a:latin typeface="+mn-lt"/>
            </a:endParaRPr>
          </a:p>
        </p:txBody>
      </p:sp>
      <p:sp>
        <p:nvSpPr>
          <p:cNvPr id="9" name="Title 1">
            <a:extLst>
              <a:ext uri="{FF2B5EF4-FFF2-40B4-BE49-F238E27FC236}">
                <a16:creationId xmlns:a16="http://schemas.microsoft.com/office/drawing/2014/main" id="{C9F61D6E-A5AC-4922-96EF-2DF2DB9C97D0}"/>
              </a:ext>
            </a:extLst>
          </p:cNvPr>
          <p:cNvSpPr txBox="1">
            <a:spLocks/>
          </p:cNvSpPr>
          <p:nvPr/>
        </p:nvSpPr>
        <p:spPr>
          <a:xfrm>
            <a:off x="5231904" y="1217671"/>
            <a:ext cx="6591225" cy="3670255"/>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a:p>
            <a:pPr algn="just"/>
            <a:endParaRPr lang="en-US" sz="1800" dirty="0">
              <a:solidFill>
                <a:schemeClr val="tx1">
                  <a:lumMod val="75000"/>
                  <a:lumOff val="25000"/>
                </a:schemeClr>
              </a:solidFill>
              <a:latin typeface="+mn-lt"/>
            </a:endParaRPr>
          </a:p>
        </p:txBody>
      </p:sp>
      <p:sp>
        <p:nvSpPr>
          <p:cNvPr id="7" name="Title 1">
            <a:extLst>
              <a:ext uri="{FF2B5EF4-FFF2-40B4-BE49-F238E27FC236}">
                <a16:creationId xmlns:a16="http://schemas.microsoft.com/office/drawing/2014/main" id="{C1790BCA-D568-460B-985D-C9CAE34A3AB1}"/>
              </a:ext>
            </a:extLst>
          </p:cNvPr>
          <p:cNvSpPr txBox="1">
            <a:spLocks/>
          </p:cNvSpPr>
          <p:nvPr/>
        </p:nvSpPr>
        <p:spPr>
          <a:xfrm>
            <a:off x="80426" y="1296045"/>
            <a:ext cx="4782607" cy="1098807"/>
          </a:xfrm>
          <a:prstGeom prst="rect">
            <a:avLst/>
          </a:prstGeom>
        </p:spPr>
        <p:txBody>
          <a:bodyPr vert="horz" lIns="91440" tIns="45720" rIns="91440" bIns="45720" rtlCol="0" anchor="t" anchorCtr="0">
            <a:noAutofit/>
          </a:bodyPr>
          <a:lstStyle>
            <a:lvl1pPr marL="0" indent="0" algn="l" defTabSz="914377" rtl="0" eaLnBrk="1" latinLnBrk="0" hangingPunct="1">
              <a:lnSpc>
                <a:spcPct val="85000"/>
              </a:lnSpc>
              <a:spcBef>
                <a:spcPct val="0"/>
              </a:spcBef>
              <a:buNone/>
              <a:defRPr sz="3600" kern="1200" spc="-51" baseline="0">
                <a:solidFill>
                  <a:srgbClr val="005AA5"/>
                </a:solidFill>
                <a:latin typeface="+mj-lt"/>
                <a:ea typeface="+mj-ea"/>
                <a:cs typeface="+mj-cs"/>
              </a:defRPr>
            </a:lvl1pPr>
          </a:lstStyle>
          <a:p>
            <a:r>
              <a:rPr lang="en-US" sz="2800" b="1" dirty="0">
                <a:solidFill>
                  <a:schemeClr val="tx1"/>
                </a:solidFill>
                <a:latin typeface="+mn-lt"/>
              </a:rPr>
              <a:t>MARPOL ANNEX II and IBC code</a:t>
            </a:r>
          </a:p>
          <a:p>
            <a:r>
              <a:rPr lang="en-US" sz="2800" dirty="0">
                <a:solidFill>
                  <a:schemeClr val="tx1"/>
                </a:solidFill>
                <a:latin typeface="+mn-lt"/>
              </a:rPr>
              <a:t>MEPC 74 and MSC 101</a:t>
            </a:r>
          </a:p>
          <a:p>
            <a:r>
              <a:rPr lang="en-US" sz="2800" dirty="0">
                <a:solidFill>
                  <a:schemeClr val="tx1"/>
                </a:solidFill>
                <a:latin typeface="+mn-lt"/>
              </a:rPr>
              <a:t>Entry into force: 01 January 2021</a:t>
            </a:r>
          </a:p>
          <a:p>
            <a:pPr algn="just"/>
            <a:endParaRPr lang="en-US" sz="2200" dirty="0">
              <a:solidFill>
                <a:schemeClr val="tx1"/>
              </a:solidFill>
              <a:latin typeface="+mn-lt"/>
            </a:endParaRPr>
          </a:p>
          <a:p>
            <a:pPr algn="just"/>
            <a:endParaRPr lang="en-US" sz="2200" dirty="0">
              <a:solidFill>
                <a:schemeClr val="tx1"/>
              </a:solidFill>
              <a:latin typeface="+mn-lt"/>
            </a:endParaRPr>
          </a:p>
          <a:p>
            <a:pPr algn="just"/>
            <a:endParaRPr lang="en-US" sz="2200" dirty="0">
              <a:solidFill>
                <a:schemeClr val="tx1"/>
              </a:solidFill>
              <a:latin typeface="+mn-lt"/>
            </a:endParaRPr>
          </a:p>
        </p:txBody>
      </p:sp>
    </p:spTree>
    <p:extLst>
      <p:ext uri="{BB962C8B-B14F-4D97-AF65-F5344CB8AC3E}">
        <p14:creationId xmlns:p14="http://schemas.microsoft.com/office/powerpoint/2010/main" val="271717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86AD3F9E-02DB-48D5-BD18-450C99DD6F63}"/>
              </a:ext>
            </a:extLst>
          </p:cNvPr>
          <p:cNvSpPr>
            <a:spLocks noGrp="1"/>
          </p:cNvSpPr>
          <p:nvPr>
            <p:ph type="body" sz="quarter" idx="11" hasCustomPrompt="1"/>
          </p:nvPr>
        </p:nvSpPr>
        <p:spPr>
          <a:xfrm>
            <a:off x="719404" y="1123218"/>
            <a:ext cx="3435725" cy="359370"/>
          </a:xfrm>
        </p:spPr>
        <p:txBody>
          <a:bodyPr>
            <a:noAutofit/>
          </a:bodyPr>
          <a:lstStyle>
            <a:lvl1pPr>
              <a:defRPr sz="3400" b="0" cap="all" baseline="0">
                <a:solidFill>
                  <a:srgbClr val="005AA5"/>
                </a:solidFill>
                <a:latin typeface="+mn-lt"/>
              </a:defRPr>
            </a:lvl1pPr>
          </a:lstStyle>
          <a:p>
            <a:pPr lvl="0"/>
            <a:r>
              <a:rPr lang="en-GB" noProof="0" dirty="0"/>
              <a:t>THANK YOU!</a:t>
            </a:r>
          </a:p>
        </p:txBody>
      </p:sp>
    </p:spTree>
    <p:extLst>
      <p:ext uri="{BB962C8B-B14F-4D97-AF65-F5344CB8AC3E}">
        <p14:creationId xmlns:p14="http://schemas.microsoft.com/office/powerpoint/2010/main" val="1356342564"/>
      </p:ext>
    </p:extLst>
  </p:cSld>
  <p:clrMapOvr>
    <a:masterClrMapping/>
  </p:clrMapOvr>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1442</Words>
  <Application>Microsoft Office PowerPoint</Application>
  <PresentationFormat>Widescreen</PresentationFormat>
  <Paragraphs>168</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AvenirNextLTPro-Regular</vt:lpstr>
      <vt:lpstr>azo-sans-web</vt:lpstr>
      <vt:lpstr>Calibri</vt:lpstr>
      <vt:lpstr>Calibri Light</vt:lpstr>
      <vt:lpstr>Open Sans</vt:lpstr>
      <vt:lpstr>Roboto</vt:lpstr>
      <vt:lpstr>1_Retrospect</vt:lpstr>
      <vt:lpstr>  PBD-02-000 NEW RULES &amp; REGULATIONS</vt:lpstr>
      <vt:lpstr>NEW RULES &amp; REGULATIONS All Cargo Vessels</vt:lpstr>
      <vt:lpstr>NEW RULES &amp; REGULATIONS All Cargo Vessels</vt:lpstr>
      <vt:lpstr>NEW RULES &amp; REGULATIONS All Cargo Vessels</vt:lpstr>
      <vt:lpstr>NEW RULES &amp; REGULATIONS All Cargo Vessels</vt:lpstr>
      <vt:lpstr>NEW RULES &amp; REGULATIONS : All Cargo Vessels </vt:lpstr>
      <vt:lpstr>NEW RULES &amp; REGULATIONS : All Cargo Vessels  </vt:lpstr>
      <vt:lpstr>NEW RULES &amp; REGULATIONS : All Chemical Tankers</vt:lpstr>
      <vt:lpstr>PowerPoint Presentation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Komodromou</dc:creator>
  <cp:lastModifiedBy>ΟΛΙΒΙΑ ΤΣ</cp:lastModifiedBy>
  <cp:revision>1032</cp:revision>
  <cp:lastPrinted>2015-08-21T05:56:42Z</cp:lastPrinted>
  <dcterms:created xsi:type="dcterms:W3CDTF">2015-07-27T11:12:49Z</dcterms:created>
  <dcterms:modified xsi:type="dcterms:W3CDTF">2021-02-19T06:14:44Z</dcterms:modified>
</cp:coreProperties>
</file>